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Viga"/>
      <p:regular r:id="rId33"/>
    </p:embeddedFont>
    <p:embeddedFont>
      <p:font typeface="PT Sans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A7C0F9-E809-4604-8F0C-E495BFF23D6A}">
  <a:tblStyle styleId="{7EA7C0F9-E809-4604-8F0C-E495BFF23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4.xml"/><Relationship Id="rId41" Type="http://schemas.openxmlformats.org/officeDocument/2006/relationships/font" Target="fonts/DM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Vig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TSans-bold.fntdata"/><Relationship Id="rId12" Type="http://schemas.openxmlformats.org/officeDocument/2006/relationships/slide" Target="slides/slide6.xml"/><Relationship Id="rId34" Type="http://schemas.openxmlformats.org/officeDocument/2006/relationships/font" Target="fonts/PTSans-regular.fntdata"/><Relationship Id="rId15" Type="http://schemas.openxmlformats.org/officeDocument/2006/relationships/slide" Target="slides/slide9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8.xml"/><Relationship Id="rId36" Type="http://schemas.openxmlformats.org/officeDocument/2006/relationships/font" Target="fonts/PTSans-italic.fntdata"/><Relationship Id="rId17" Type="http://schemas.openxmlformats.org/officeDocument/2006/relationships/slide" Target="slides/slide11.xml"/><Relationship Id="rId39" Type="http://schemas.openxmlformats.org/officeDocument/2006/relationships/font" Target="fonts/DMSans-bold.fntdata"/><Relationship Id="rId16" Type="http://schemas.openxmlformats.org/officeDocument/2006/relationships/slide" Target="slides/slide10.xml"/><Relationship Id="rId38" Type="http://schemas.openxmlformats.org/officeDocument/2006/relationships/font" Target="fonts/DM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f9ba2a63e6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f9ba2a63e6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f9ba2a63e6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f9ba2a63e6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28adba24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28adba24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f9ba2a63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f9ba2a63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f9ba2a63e6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f9ba2a63e6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f9ba2a63e6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f9ba2a63e6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f9ba2a63e6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f9ba2a63e6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f9ba2a63e6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f9ba2a63e6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f9ba2a63e6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1f9ba2a63e6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28adba24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28adba24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f9ba2a63e6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1f9ba2a63e6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99f2f57a7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99f2f57a7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28adba24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28adba24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228adba24a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228adba24a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28adba24a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28adba24a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bd6c00e73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bd6c00e73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28adba24a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28adba24a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223c9a11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223c9a11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99f2f57a7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99f2f57a7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0ed261fe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0ed261fe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0ed261fe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0ed261fe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28adba24a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28adba24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f9ba2a63e6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f9ba2a63e6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" name="Google Shape;52;p2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" name="Google Shape;53;p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4168150" y="1570250"/>
            <a:ext cx="3869400" cy="14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4168150" y="3135550"/>
            <a:ext cx="3869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45" name="Google Shape;445;p1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7" name="Google Shape;447;p1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1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1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1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1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1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1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1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1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1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1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1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1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1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1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1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1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1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1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1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1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1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1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1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1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1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1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1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1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1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1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1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1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1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1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1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1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1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1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7" name="Google Shape;487;p1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8" name="Google Shape;488;p1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9" name="Google Shape;489;p11"/>
          <p:cNvSpPr txBox="1"/>
          <p:nvPr>
            <p:ph hasCustomPrompt="1" type="title"/>
          </p:nvPr>
        </p:nvSpPr>
        <p:spPr>
          <a:xfrm>
            <a:off x="3164375" y="1672931"/>
            <a:ext cx="28155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11"/>
          <p:cNvSpPr txBox="1"/>
          <p:nvPr>
            <p:ph idx="1" type="subTitle"/>
          </p:nvPr>
        </p:nvSpPr>
        <p:spPr>
          <a:xfrm>
            <a:off x="2677175" y="3096006"/>
            <a:ext cx="37899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94" name="Google Shape;494;p1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1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1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1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1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1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1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1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1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1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1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1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1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1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1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1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1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1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1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1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1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1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1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1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1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1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1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1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1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1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1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1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1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1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1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1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1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1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1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1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6" name="Google Shape;536;p1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1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8" name="Google Shape;538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idx="2" type="title"/>
          </p:nvPr>
        </p:nvSpPr>
        <p:spPr>
          <a:xfrm>
            <a:off x="732750" y="1745400"/>
            <a:ext cx="239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0" name="Google Shape;540;p13"/>
          <p:cNvSpPr txBox="1"/>
          <p:nvPr>
            <p:ph idx="1" type="subTitle"/>
          </p:nvPr>
        </p:nvSpPr>
        <p:spPr>
          <a:xfrm>
            <a:off x="732750" y="2331913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idx="3" type="title"/>
          </p:nvPr>
        </p:nvSpPr>
        <p:spPr>
          <a:xfrm>
            <a:off x="4806437" y="1745400"/>
            <a:ext cx="239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2" name="Google Shape;542;p13"/>
          <p:cNvSpPr txBox="1"/>
          <p:nvPr>
            <p:ph idx="4" type="subTitle"/>
          </p:nvPr>
        </p:nvSpPr>
        <p:spPr>
          <a:xfrm>
            <a:off x="4806438" y="2331913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13"/>
          <p:cNvSpPr txBox="1"/>
          <p:nvPr>
            <p:ph hasCustomPrompt="1" idx="5" type="title"/>
          </p:nvPr>
        </p:nvSpPr>
        <p:spPr>
          <a:xfrm>
            <a:off x="3295800" y="2027325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4" name="Google Shape;544;p13"/>
          <p:cNvSpPr txBox="1"/>
          <p:nvPr>
            <p:ph hasCustomPrompt="1" idx="6" type="title"/>
          </p:nvPr>
        </p:nvSpPr>
        <p:spPr>
          <a:xfrm>
            <a:off x="7363238" y="2027325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7" type="title"/>
          </p:nvPr>
        </p:nvSpPr>
        <p:spPr>
          <a:xfrm>
            <a:off x="732750" y="3315425"/>
            <a:ext cx="239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6" name="Google Shape;546;p13"/>
          <p:cNvSpPr txBox="1"/>
          <p:nvPr>
            <p:ph idx="8" type="subTitle"/>
          </p:nvPr>
        </p:nvSpPr>
        <p:spPr>
          <a:xfrm>
            <a:off x="732750" y="390193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idx="9" type="title"/>
          </p:nvPr>
        </p:nvSpPr>
        <p:spPr>
          <a:xfrm>
            <a:off x="4806437" y="3315425"/>
            <a:ext cx="239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13"/>
          <p:cNvSpPr txBox="1"/>
          <p:nvPr>
            <p:ph idx="13" type="subTitle"/>
          </p:nvPr>
        </p:nvSpPr>
        <p:spPr>
          <a:xfrm>
            <a:off x="4806438" y="390193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3"/>
          <p:cNvSpPr txBox="1"/>
          <p:nvPr>
            <p:ph hasCustomPrompt="1" idx="14" type="title"/>
          </p:nvPr>
        </p:nvSpPr>
        <p:spPr>
          <a:xfrm>
            <a:off x="3295800" y="3597350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/>
          <p:nvPr>
            <p:ph hasCustomPrompt="1" idx="15" type="title"/>
          </p:nvPr>
        </p:nvSpPr>
        <p:spPr>
          <a:xfrm>
            <a:off x="7363238" y="3597350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044" scaled="0"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1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53" name="Google Shape;553;p14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5" name="Google Shape;555;p1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1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1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1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1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1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1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1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1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1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1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1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1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1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1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1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1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1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1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1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1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1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1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1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1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1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1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1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1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1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1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1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1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1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1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1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1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1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1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1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14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6" name="Google Shape;596;p1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7" name="Google Shape;597;p14"/>
          <p:cNvSpPr txBox="1"/>
          <p:nvPr>
            <p:ph type="title"/>
          </p:nvPr>
        </p:nvSpPr>
        <p:spPr>
          <a:xfrm>
            <a:off x="2682275" y="1811300"/>
            <a:ext cx="37794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2682263" y="2540900"/>
            <a:ext cx="37794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1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601" name="Google Shape;601;p1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3" name="Google Shape;603;p1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1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1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1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1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1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1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1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1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1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1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1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1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1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1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1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1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1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1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1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1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1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1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1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1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1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1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1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1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1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1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1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1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1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1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1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1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1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1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1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3" name="Google Shape;643;p1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4" name="Google Shape;644;p1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5" name="Google Shape;64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6870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646" name="Google Shape;646;p15"/>
          <p:cNvSpPr txBox="1"/>
          <p:nvPr>
            <p:ph type="title"/>
          </p:nvPr>
        </p:nvSpPr>
        <p:spPr>
          <a:xfrm>
            <a:off x="2564550" y="2013425"/>
            <a:ext cx="401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7" name="Google Shape;647;p15"/>
          <p:cNvSpPr txBox="1"/>
          <p:nvPr>
            <p:ph idx="1" type="subTitle"/>
          </p:nvPr>
        </p:nvSpPr>
        <p:spPr>
          <a:xfrm>
            <a:off x="2075850" y="480050"/>
            <a:ext cx="4992300" cy="13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650" name="Google Shape;650;p1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2" name="Google Shape;652;p1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1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1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1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1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1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1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1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1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1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1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1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1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1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1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1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1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1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1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1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1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1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1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1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1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1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1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1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1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1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1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1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1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1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1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1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1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1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1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2" name="Google Shape;692;p1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1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4" name="Google Shape;694;p16"/>
          <p:cNvSpPr txBox="1"/>
          <p:nvPr>
            <p:ph type="title"/>
          </p:nvPr>
        </p:nvSpPr>
        <p:spPr>
          <a:xfrm>
            <a:off x="4530600" y="1922000"/>
            <a:ext cx="32409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5" name="Google Shape;695;p16"/>
          <p:cNvSpPr txBox="1"/>
          <p:nvPr>
            <p:ph idx="1" type="subTitle"/>
          </p:nvPr>
        </p:nvSpPr>
        <p:spPr>
          <a:xfrm>
            <a:off x="4374025" y="2590325"/>
            <a:ext cx="3554100" cy="8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7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698" name="Google Shape;698;p17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0" name="Google Shape;700;p17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17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17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17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17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17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17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17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17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17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17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17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17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17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17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17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17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17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17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9" name="Google Shape;719;p17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17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17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17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3" name="Google Shape;723;p17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4" name="Google Shape;724;p17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17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17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17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17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17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17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17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17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17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17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17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17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17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17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17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0" name="Google Shape;740;p17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1" name="Google Shape;741;p17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2" name="Google Shape;742;p17"/>
          <p:cNvSpPr txBox="1"/>
          <p:nvPr>
            <p:ph type="title"/>
          </p:nvPr>
        </p:nvSpPr>
        <p:spPr>
          <a:xfrm>
            <a:off x="5457222" y="1437900"/>
            <a:ext cx="24246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3" name="Google Shape;743;p17"/>
          <p:cNvSpPr txBox="1"/>
          <p:nvPr>
            <p:ph idx="1" type="subTitle"/>
          </p:nvPr>
        </p:nvSpPr>
        <p:spPr>
          <a:xfrm>
            <a:off x="5316647" y="2629775"/>
            <a:ext cx="27057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746" name="Google Shape;746;p1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8" name="Google Shape;748;p1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1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1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1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1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1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1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1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1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1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8" name="Google Shape;758;p1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1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1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1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1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3" name="Google Shape;763;p1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1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Google Shape;765;p1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1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1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1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1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1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1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1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1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1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1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1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1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1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9" name="Google Shape;779;p1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0" name="Google Shape;780;p1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1" name="Google Shape;781;p1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2" name="Google Shape;782;p1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3" name="Google Shape;783;p1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1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1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6" name="Google Shape;786;p1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7" name="Google Shape;787;p1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8" name="Google Shape;788;p1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9" name="Google Shape;789;p1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0" name="Google Shape;790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1" name="Google Shape;791;p18"/>
          <p:cNvSpPr txBox="1"/>
          <p:nvPr>
            <p:ph idx="2" type="title"/>
          </p:nvPr>
        </p:nvSpPr>
        <p:spPr>
          <a:xfrm>
            <a:off x="937700" y="2865250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2" name="Google Shape;792;p18"/>
          <p:cNvSpPr txBox="1"/>
          <p:nvPr>
            <p:ph idx="1" type="subTitle"/>
          </p:nvPr>
        </p:nvSpPr>
        <p:spPr>
          <a:xfrm>
            <a:off x="937700" y="3384700"/>
            <a:ext cx="217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18"/>
          <p:cNvSpPr txBox="1"/>
          <p:nvPr>
            <p:ph idx="3" type="title"/>
          </p:nvPr>
        </p:nvSpPr>
        <p:spPr>
          <a:xfrm>
            <a:off x="3484421" y="2865250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4" name="Google Shape;794;p18"/>
          <p:cNvSpPr txBox="1"/>
          <p:nvPr>
            <p:ph idx="4" type="subTitle"/>
          </p:nvPr>
        </p:nvSpPr>
        <p:spPr>
          <a:xfrm>
            <a:off x="3484422" y="3384700"/>
            <a:ext cx="217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18"/>
          <p:cNvSpPr txBox="1"/>
          <p:nvPr>
            <p:ph idx="5" type="title"/>
          </p:nvPr>
        </p:nvSpPr>
        <p:spPr>
          <a:xfrm>
            <a:off x="6031149" y="2865250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6" name="Google Shape;796;p18"/>
          <p:cNvSpPr txBox="1"/>
          <p:nvPr>
            <p:ph idx="6" type="subTitle"/>
          </p:nvPr>
        </p:nvSpPr>
        <p:spPr>
          <a:xfrm>
            <a:off x="6031150" y="3384700"/>
            <a:ext cx="217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1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799" name="Google Shape;799;p1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1" name="Google Shape;801;p1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1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1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1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1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1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1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1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1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1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1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1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Google Shape;813;p1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1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1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1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1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1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1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1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1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1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1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1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1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1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1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1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1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1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1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1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1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Google Shape;834;p1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Google Shape;835;p1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p1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Google Shape;837;p1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8" name="Google Shape;838;p1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1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1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1" name="Google Shape;841;p1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2" name="Google Shape;842;p1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3" name="Google Shape;843;p1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4" name="Google Shape;844;p19"/>
          <p:cNvSpPr txBox="1"/>
          <p:nvPr>
            <p:ph idx="2" type="title"/>
          </p:nvPr>
        </p:nvSpPr>
        <p:spPr>
          <a:xfrm>
            <a:off x="839975" y="1531050"/>
            <a:ext cx="210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5" name="Google Shape;845;p19"/>
          <p:cNvSpPr txBox="1"/>
          <p:nvPr>
            <p:ph idx="1" type="subTitle"/>
          </p:nvPr>
        </p:nvSpPr>
        <p:spPr>
          <a:xfrm>
            <a:off x="804272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19"/>
          <p:cNvSpPr txBox="1"/>
          <p:nvPr>
            <p:ph idx="3" type="title"/>
          </p:nvPr>
        </p:nvSpPr>
        <p:spPr>
          <a:xfrm>
            <a:off x="3520088" y="1531050"/>
            <a:ext cx="210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7" name="Google Shape;847;p19"/>
          <p:cNvSpPr txBox="1"/>
          <p:nvPr>
            <p:ph idx="4" type="subTitle"/>
          </p:nvPr>
        </p:nvSpPr>
        <p:spPr>
          <a:xfrm>
            <a:off x="3484391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19"/>
          <p:cNvSpPr txBox="1"/>
          <p:nvPr>
            <p:ph idx="5" type="title"/>
          </p:nvPr>
        </p:nvSpPr>
        <p:spPr>
          <a:xfrm>
            <a:off x="6199225" y="1531050"/>
            <a:ext cx="210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9" name="Google Shape;849;p19"/>
          <p:cNvSpPr txBox="1"/>
          <p:nvPr>
            <p:ph idx="6" type="subTitle"/>
          </p:nvPr>
        </p:nvSpPr>
        <p:spPr>
          <a:xfrm>
            <a:off x="6163541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2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852" name="Google Shape;852;p20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4" name="Google Shape;854;p2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2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2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2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2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2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2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2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2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2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2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2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2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2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2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2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2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2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2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2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2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2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2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2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p2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p2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2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2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2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2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2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2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2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2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2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2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2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2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2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2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4" name="Google Shape;894;p20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5" name="Google Shape;895;p2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6" name="Google Shape;896;p2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7" name="Google Shape;897;p20"/>
          <p:cNvSpPr txBox="1"/>
          <p:nvPr>
            <p:ph idx="2" type="title"/>
          </p:nvPr>
        </p:nvSpPr>
        <p:spPr>
          <a:xfrm>
            <a:off x="1171825" y="3423700"/>
            <a:ext cx="17070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8" name="Google Shape;898;p20"/>
          <p:cNvSpPr txBox="1"/>
          <p:nvPr>
            <p:ph idx="1" type="subTitle"/>
          </p:nvPr>
        </p:nvSpPr>
        <p:spPr>
          <a:xfrm>
            <a:off x="937700" y="38925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0"/>
          <p:cNvSpPr txBox="1"/>
          <p:nvPr>
            <p:ph idx="3" type="title"/>
          </p:nvPr>
        </p:nvSpPr>
        <p:spPr>
          <a:xfrm>
            <a:off x="3718625" y="3423719"/>
            <a:ext cx="17070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0" name="Google Shape;900;p20"/>
          <p:cNvSpPr txBox="1"/>
          <p:nvPr>
            <p:ph idx="4" type="subTitle"/>
          </p:nvPr>
        </p:nvSpPr>
        <p:spPr>
          <a:xfrm>
            <a:off x="3484422" y="38925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0"/>
          <p:cNvSpPr txBox="1"/>
          <p:nvPr>
            <p:ph idx="5" type="title"/>
          </p:nvPr>
        </p:nvSpPr>
        <p:spPr>
          <a:xfrm>
            <a:off x="6265300" y="3423719"/>
            <a:ext cx="17070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2" name="Google Shape;902;p20"/>
          <p:cNvSpPr txBox="1"/>
          <p:nvPr>
            <p:ph idx="6" type="subTitle"/>
          </p:nvPr>
        </p:nvSpPr>
        <p:spPr>
          <a:xfrm>
            <a:off x="6031150" y="38925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20"/>
          <p:cNvSpPr txBox="1"/>
          <p:nvPr>
            <p:ph hasCustomPrompt="1" idx="7" type="title"/>
          </p:nvPr>
        </p:nvSpPr>
        <p:spPr>
          <a:xfrm>
            <a:off x="1502000" y="1337441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4" name="Google Shape;904;p20"/>
          <p:cNvSpPr txBox="1"/>
          <p:nvPr>
            <p:ph hasCustomPrompt="1" idx="8" type="title"/>
          </p:nvPr>
        </p:nvSpPr>
        <p:spPr>
          <a:xfrm>
            <a:off x="4046975" y="1337441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5" name="Google Shape;905;p20"/>
          <p:cNvSpPr txBox="1"/>
          <p:nvPr>
            <p:ph hasCustomPrompt="1" idx="9" type="title"/>
          </p:nvPr>
        </p:nvSpPr>
        <p:spPr>
          <a:xfrm>
            <a:off x="6591950" y="1337441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8" name="Google Shape;58;p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" name="Google Shape;60;p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0" name="Google Shape;100;p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1" name="Google Shape;101;p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" name="Google Shape;102;p3"/>
          <p:cNvSpPr txBox="1"/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3"/>
          <p:cNvSpPr txBox="1"/>
          <p:nvPr>
            <p:ph hasCustomPrompt="1" idx="2" type="title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2035725" y="2932075"/>
            <a:ext cx="3949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2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908" name="Google Shape;908;p2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0" name="Google Shape;910;p2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2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Google Shape;912;p2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2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4" name="Google Shape;914;p2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2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2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2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2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9" name="Google Shape;919;p2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0" name="Google Shape;920;p2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2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2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2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2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2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2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2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2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2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2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2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2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2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2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2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2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2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2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2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2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2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2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2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2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2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2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2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2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2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0" name="Google Shape;950;p2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1" name="Google Shape;951;p2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2" name="Google Shape;952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3" name="Google Shape;953;p21"/>
          <p:cNvSpPr txBox="1"/>
          <p:nvPr>
            <p:ph idx="2" type="title"/>
          </p:nvPr>
        </p:nvSpPr>
        <p:spPr>
          <a:xfrm>
            <a:off x="2146831" y="1793100"/>
            <a:ext cx="19782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4" name="Google Shape;954;p21"/>
          <p:cNvSpPr txBox="1"/>
          <p:nvPr>
            <p:ph idx="1" type="subTitle"/>
          </p:nvPr>
        </p:nvSpPr>
        <p:spPr>
          <a:xfrm>
            <a:off x="2146831" y="23125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1"/>
          <p:cNvSpPr txBox="1"/>
          <p:nvPr>
            <p:ph idx="3" type="title"/>
          </p:nvPr>
        </p:nvSpPr>
        <p:spPr>
          <a:xfrm>
            <a:off x="5018970" y="1793100"/>
            <a:ext cx="19782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6" name="Google Shape;956;p21"/>
          <p:cNvSpPr txBox="1"/>
          <p:nvPr>
            <p:ph idx="4" type="subTitle"/>
          </p:nvPr>
        </p:nvSpPr>
        <p:spPr>
          <a:xfrm>
            <a:off x="5018970" y="23125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21"/>
          <p:cNvSpPr txBox="1"/>
          <p:nvPr>
            <p:ph idx="5" type="title"/>
          </p:nvPr>
        </p:nvSpPr>
        <p:spPr>
          <a:xfrm>
            <a:off x="2146831" y="3297263"/>
            <a:ext cx="19782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8" name="Google Shape;958;p21"/>
          <p:cNvSpPr txBox="1"/>
          <p:nvPr>
            <p:ph idx="6" type="subTitle"/>
          </p:nvPr>
        </p:nvSpPr>
        <p:spPr>
          <a:xfrm>
            <a:off x="2146831" y="38167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21"/>
          <p:cNvSpPr txBox="1"/>
          <p:nvPr>
            <p:ph idx="7" type="title"/>
          </p:nvPr>
        </p:nvSpPr>
        <p:spPr>
          <a:xfrm>
            <a:off x="5018970" y="3297263"/>
            <a:ext cx="19782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0" name="Google Shape;960;p21"/>
          <p:cNvSpPr txBox="1"/>
          <p:nvPr>
            <p:ph idx="8" type="subTitle"/>
          </p:nvPr>
        </p:nvSpPr>
        <p:spPr>
          <a:xfrm>
            <a:off x="5018970" y="38167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2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963" name="Google Shape;963;p22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5" name="Google Shape;965;p2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2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2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8" name="Google Shape;968;p2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2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2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1" name="Google Shape;971;p2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2" name="Google Shape;972;p2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2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4" name="Google Shape;974;p2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2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2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2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2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2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2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2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2" name="Google Shape;982;p2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3" name="Google Shape;983;p2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2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5" name="Google Shape;985;p2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6" name="Google Shape;986;p2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2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8" name="Google Shape;988;p2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9" name="Google Shape;989;p2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2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2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p2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2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2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5" name="Google Shape;995;p2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6" name="Google Shape;996;p2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7" name="Google Shape;997;p2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8" name="Google Shape;998;p2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2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2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" name="Google Shape;1001;p2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" name="Google Shape;1002;p2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3" name="Google Shape;1003;p2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" name="Google Shape;1004;p2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05" name="Google Shape;1005;p22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6" name="Google Shape;1006;p2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7" name="Google Shape;1007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8" name="Google Shape;1008;p22"/>
          <p:cNvSpPr txBox="1"/>
          <p:nvPr>
            <p:ph idx="2" type="title"/>
          </p:nvPr>
        </p:nvSpPr>
        <p:spPr>
          <a:xfrm>
            <a:off x="2759375" y="2865263"/>
            <a:ext cx="165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9" name="Google Shape;1009;p22"/>
          <p:cNvSpPr txBox="1"/>
          <p:nvPr>
            <p:ph idx="1" type="subTitle"/>
          </p:nvPr>
        </p:nvSpPr>
        <p:spPr>
          <a:xfrm>
            <a:off x="2759378" y="3308528"/>
            <a:ext cx="165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22"/>
          <p:cNvSpPr txBox="1"/>
          <p:nvPr>
            <p:ph idx="3" type="title"/>
          </p:nvPr>
        </p:nvSpPr>
        <p:spPr>
          <a:xfrm>
            <a:off x="6697191" y="2865263"/>
            <a:ext cx="165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1" name="Google Shape;1011;p22"/>
          <p:cNvSpPr txBox="1"/>
          <p:nvPr>
            <p:ph idx="4" type="subTitle"/>
          </p:nvPr>
        </p:nvSpPr>
        <p:spPr>
          <a:xfrm>
            <a:off x="6697198" y="3308528"/>
            <a:ext cx="165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22"/>
          <p:cNvSpPr txBox="1"/>
          <p:nvPr>
            <p:ph idx="5" type="title"/>
          </p:nvPr>
        </p:nvSpPr>
        <p:spPr>
          <a:xfrm>
            <a:off x="790449" y="2865250"/>
            <a:ext cx="165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3" name="Google Shape;1013;p22"/>
          <p:cNvSpPr txBox="1"/>
          <p:nvPr>
            <p:ph idx="6" type="subTitle"/>
          </p:nvPr>
        </p:nvSpPr>
        <p:spPr>
          <a:xfrm>
            <a:off x="790450" y="3308528"/>
            <a:ext cx="165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4" name="Google Shape;1014;p22"/>
          <p:cNvSpPr txBox="1"/>
          <p:nvPr>
            <p:ph idx="7" type="title"/>
          </p:nvPr>
        </p:nvSpPr>
        <p:spPr>
          <a:xfrm>
            <a:off x="4728290" y="2865250"/>
            <a:ext cx="165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5" name="Google Shape;1015;p22"/>
          <p:cNvSpPr txBox="1"/>
          <p:nvPr>
            <p:ph idx="8" type="subTitle"/>
          </p:nvPr>
        </p:nvSpPr>
        <p:spPr>
          <a:xfrm>
            <a:off x="4728295" y="3308528"/>
            <a:ext cx="165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2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18" name="Google Shape;1018;p2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0" name="Google Shape;1020;p2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1" name="Google Shape;1021;p2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2" name="Google Shape;1022;p2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3" name="Google Shape;1023;p2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4" name="Google Shape;1024;p2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5" name="Google Shape;1025;p2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6" name="Google Shape;1026;p2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7" name="Google Shape;1027;p2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2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2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p2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2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2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2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2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2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6" name="Google Shape;1036;p2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2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2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2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2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2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2" name="Google Shape;1042;p2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" name="Google Shape;1043;p2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4" name="Google Shape;1044;p2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5" name="Google Shape;1045;p2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6" name="Google Shape;1046;p2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7" name="Google Shape;1047;p2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8" name="Google Shape;1048;p2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9" name="Google Shape;1049;p2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0" name="Google Shape;1050;p2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1" name="Google Shape;1051;p2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2" name="Google Shape;1052;p2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3" name="Google Shape;1053;p2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4" name="Google Shape;1054;p2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2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p2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2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p2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Google Shape;1059;p2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0" name="Google Shape;1060;p2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1" name="Google Shape;1061;p2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62" name="Google Shape;1062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3" name="Google Shape;1063;p23"/>
          <p:cNvSpPr txBox="1"/>
          <p:nvPr>
            <p:ph idx="2" type="title"/>
          </p:nvPr>
        </p:nvSpPr>
        <p:spPr>
          <a:xfrm>
            <a:off x="948775" y="1694625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4" name="Google Shape;1064;p23"/>
          <p:cNvSpPr txBox="1"/>
          <p:nvPr>
            <p:ph idx="1" type="subTitle"/>
          </p:nvPr>
        </p:nvSpPr>
        <p:spPr>
          <a:xfrm>
            <a:off x="948775" y="22140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23"/>
          <p:cNvSpPr txBox="1"/>
          <p:nvPr>
            <p:ph idx="3" type="title"/>
          </p:nvPr>
        </p:nvSpPr>
        <p:spPr>
          <a:xfrm>
            <a:off x="3578950" y="1694625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6" name="Google Shape;1066;p23"/>
          <p:cNvSpPr txBox="1"/>
          <p:nvPr>
            <p:ph idx="4" type="subTitle"/>
          </p:nvPr>
        </p:nvSpPr>
        <p:spPr>
          <a:xfrm>
            <a:off x="3578950" y="22140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23"/>
          <p:cNvSpPr txBox="1"/>
          <p:nvPr>
            <p:ph idx="5" type="title"/>
          </p:nvPr>
        </p:nvSpPr>
        <p:spPr>
          <a:xfrm>
            <a:off x="948775" y="3322500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8" name="Google Shape;1068;p23"/>
          <p:cNvSpPr txBox="1"/>
          <p:nvPr>
            <p:ph idx="6" type="subTitle"/>
          </p:nvPr>
        </p:nvSpPr>
        <p:spPr>
          <a:xfrm>
            <a:off x="948775" y="384195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23"/>
          <p:cNvSpPr txBox="1"/>
          <p:nvPr>
            <p:ph idx="7" type="title"/>
          </p:nvPr>
        </p:nvSpPr>
        <p:spPr>
          <a:xfrm>
            <a:off x="3578947" y="3322500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0" name="Google Shape;1070;p23"/>
          <p:cNvSpPr txBox="1"/>
          <p:nvPr>
            <p:ph idx="8" type="subTitle"/>
          </p:nvPr>
        </p:nvSpPr>
        <p:spPr>
          <a:xfrm>
            <a:off x="3578997" y="384195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23"/>
          <p:cNvSpPr txBox="1"/>
          <p:nvPr>
            <p:ph idx="9" type="title"/>
          </p:nvPr>
        </p:nvSpPr>
        <p:spPr>
          <a:xfrm>
            <a:off x="6209125" y="1694625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2" name="Google Shape;1072;p23"/>
          <p:cNvSpPr txBox="1"/>
          <p:nvPr>
            <p:ph idx="13" type="subTitle"/>
          </p:nvPr>
        </p:nvSpPr>
        <p:spPr>
          <a:xfrm>
            <a:off x="6209125" y="22140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23"/>
          <p:cNvSpPr txBox="1"/>
          <p:nvPr>
            <p:ph idx="14" type="title"/>
          </p:nvPr>
        </p:nvSpPr>
        <p:spPr>
          <a:xfrm>
            <a:off x="6209125" y="3322500"/>
            <a:ext cx="1986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4" name="Google Shape;1074;p23"/>
          <p:cNvSpPr txBox="1"/>
          <p:nvPr>
            <p:ph idx="15" type="subTitle"/>
          </p:nvPr>
        </p:nvSpPr>
        <p:spPr>
          <a:xfrm>
            <a:off x="6209225" y="384195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2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77" name="Google Shape;1077;p24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9" name="Google Shape;1079;p2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0" name="Google Shape;1080;p2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2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2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2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2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2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2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2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2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9" name="Google Shape;1089;p2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0" name="Google Shape;1090;p2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1" name="Google Shape;1091;p2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2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2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2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5" name="Google Shape;1095;p2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6" name="Google Shape;1096;p2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7" name="Google Shape;1097;p2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2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2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2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2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2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2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2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2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2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2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8" name="Google Shape;1108;p2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9" name="Google Shape;1109;p2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2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2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2" name="Google Shape;1112;p2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2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2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2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2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2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2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9" name="Google Shape;1119;p24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20" name="Google Shape;1120;p2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21" name="Google Shape;112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6149" y="-631225"/>
            <a:ext cx="8931902" cy="698934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122" name="Google Shape;1122;p24"/>
          <p:cNvSpPr txBox="1"/>
          <p:nvPr>
            <p:ph hasCustomPrompt="1" type="title"/>
          </p:nvPr>
        </p:nvSpPr>
        <p:spPr>
          <a:xfrm>
            <a:off x="2816375" y="732675"/>
            <a:ext cx="35112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3" name="Google Shape;1123;p24"/>
          <p:cNvSpPr txBox="1"/>
          <p:nvPr>
            <p:ph idx="1" type="subTitle"/>
          </p:nvPr>
        </p:nvSpPr>
        <p:spPr>
          <a:xfrm>
            <a:off x="2623200" y="1382251"/>
            <a:ext cx="3897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4" name="Google Shape;1124;p24"/>
          <p:cNvSpPr txBox="1"/>
          <p:nvPr>
            <p:ph hasCustomPrompt="1" idx="2" type="title"/>
          </p:nvPr>
        </p:nvSpPr>
        <p:spPr>
          <a:xfrm>
            <a:off x="2816375" y="2120213"/>
            <a:ext cx="35112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5" name="Google Shape;1125;p24"/>
          <p:cNvSpPr txBox="1"/>
          <p:nvPr>
            <p:ph idx="3" type="subTitle"/>
          </p:nvPr>
        </p:nvSpPr>
        <p:spPr>
          <a:xfrm>
            <a:off x="2623200" y="2769788"/>
            <a:ext cx="3897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6" name="Google Shape;1126;p24"/>
          <p:cNvSpPr txBox="1"/>
          <p:nvPr>
            <p:ph hasCustomPrompt="1" idx="4" type="title"/>
          </p:nvPr>
        </p:nvSpPr>
        <p:spPr>
          <a:xfrm>
            <a:off x="2816375" y="3507750"/>
            <a:ext cx="35112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7" name="Google Shape;1127;p24"/>
          <p:cNvSpPr txBox="1"/>
          <p:nvPr>
            <p:ph idx="5" type="subTitle"/>
          </p:nvPr>
        </p:nvSpPr>
        <p:spPr>
          <a:xfrm>
            <a:off x="2623175" y="4157349"/>
            <a:ext cx="3897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2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130" name="Google Shape;1130;p2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2" name="Google Shape;1132;p2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2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2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2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2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2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2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2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2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2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2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2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2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2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2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p2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p2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p2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2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2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2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2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2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2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2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2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2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2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2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2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p2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p2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p2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2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2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2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2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2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2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2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72" name="Google Shape;1172;p2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3" name="Google Shape;1173;p2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4" name="Google Shape;1174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177" name="Google Shape;1177;p2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9" name="Google Shape;1179;p2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2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2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2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2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2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2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2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2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2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2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2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2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2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2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2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2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2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2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p2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9" name="Google Shape;1199;p2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" name="Google Shape;1200;p2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2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2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2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2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2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2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2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2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2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2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p2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p2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3" name="Google Shape;1213;p2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p2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p2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2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2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2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9" name="Google Shape;1219;p2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0" name="Google Shape;1220;p2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1" name="Google Shape;12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27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225" name="Google Shape;1225;p27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7" name="Google Shape;1227;p27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27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27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27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27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27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27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27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p27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p27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7" name="Google Shape;1237;p27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" name="Google Shape;1238;p27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p27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27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p27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27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27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4" name="Google Shape;1244;p27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p27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6" name="Google Shape;1246;p27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7" name="Google Shape;1247;p27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8" name="Google Shape;1248;p27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9" name="Google Shape;1249;p27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0" name="Google Shape;1250;p27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1" name="Google Shape;1251;p27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2" name="Google Shape;1252;p27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27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4" name="Google Shape;1254;p27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5" name="Google Shape;1255;p27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6" name="Google Shape;1256;p27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p27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27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9" name="Google Shape;1259;p27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0" name="Google Shape;1260;p27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27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27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27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27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5" name="Google Shape;1265;p27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6" name="Google Shape;1266;p27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7" name="Google Shape;1267;p27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8" name="Google Shape;1268;p27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69" name="Google Shape;12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0012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270" name="Google Shape;1270;p27"/>
          <p:cNvSpPr txBox="1"/>
          <p:nvPr/>
        </p:nvSpPr>
        <p:spPr>
          <a:xfrm>
            <a:off x="3088800" y="3248221"/>
            <a:ext cx="29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1" name="Google Shape;1271;p27"/>
          <p:cNvSpPr txBox="1"/>
          <p:nvPr>
            <p:ph type="title"/>
          </p:nvPr>
        </p:nvSpPr>
        <p:spPr>
          <a:xfrm>
            <a:off x="3072000" y="783075"/>
            <a:ext cx="30000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72" name="Google Shape;1272;p27"/>
          <p:cNvSpPr txBox="1"/>
          <p:nvPr>
            <p:ph idx="1" type="subTitle"/>
          </p:nvPr>
        </p:nvSpPr>
        <p:spPr>
          <a:xfrm>
            <a:off x="2854650" y="1536025"/>
            <a:ext cx="34347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2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275" name="Google Shape;1275;p2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7" name="Google Shape;1277;p2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2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2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2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2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p2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2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2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2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2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2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2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2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2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2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p2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p2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2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p2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p2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2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2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2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p2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2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p2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p2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p2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p2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p2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p2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p2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p2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p2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p2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2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2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2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2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2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7" name="Google Shape;1317;p2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18" name="Google Shape;1318;p2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19" name="Google Shape;13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6149" y="-631225"/>
            <a:ext cx="8931902" cy="698934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2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22" name="Google Shape;1322;p2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4" name="Google Shape;1324;p2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5" name="Google Shape;1325;p2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6" name="Google Shape;1326;p2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7" name="Google Shape;1327;p2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8" name="Google Shape;1328;p2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2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2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2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p2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p2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4" name="Google Shape;1334;p2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2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2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7" name="Google Shape;1337;p2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8" name="Google Shape;1338;p2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9" name="Google Shape;1339;p2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2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1" name="Google Shape;1341;p2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2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3" name="Google Shape;1343;p2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4" name="Google Shape;1344;p2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5" name="Google Shape;1345;p2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6" name="Google Shape;1346;p2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7" name="Google Shape;1347;p2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8" name="Google Shape;1348;p2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2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2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1" name="Google Shape;1351;p2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2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2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2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5" name="Google Shape;1355;p2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6" name="Google Shape;1356;p2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7" name="Google Shape;1357;p2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2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2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2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2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2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4" name="Google Shape;1364;p2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5" name="Google Shape;1365;p2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66" name="Google Shape;136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69" name="Google Shape;1369;p30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71" name="Google Shape;1371;p3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3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p3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p3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p3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p3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p3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p3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p3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3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3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3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3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3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3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3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3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3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3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3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3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3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3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3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3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3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3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3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3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3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3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3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3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3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3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6" name="Google Shape;1406;p3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3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3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9" name="Google Shape;1409;p3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0" name="Google Shape;1410;p3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1" name="Google Shape;1411;p30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2" name="Google Shape;1412;p3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13" name="Google Shape;141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7" name="Google Shape;107;p4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" name="Google Shape;109;p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4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1" name="Google Shape;15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4"/>
          <p:cNvSpPr txBox="1"/>
          <p:nvPr>
            <p:ph idx="1" type="body"/>
          </p:nvPr>
        </p:nvSpPr>
        <p:spPr>
          <a:xfrm>
            <a:off x="720000" y="1187177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1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416" name="Google Shape;1416;p3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8" name="Google Shape;1418;p3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9" name="Google Shape;1419;p3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3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1" name="Google Shape;1421;p3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2" name="Google Shape;1422;p3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3" name="Google Shape;1423;p3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4" name="Google Shape;1424;p3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3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3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3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3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3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3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p3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p3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3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3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3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3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3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3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3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3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3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3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3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3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3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3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3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3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3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p3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p3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3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3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4" name="Google Shape;1454;p3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p3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3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p3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8" name="Google Shape;1458;p3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9" name="Google Shape;1459;p3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60" name="Google Shape;14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0012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56" name="Google Shape;156;p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" name="Google Shape;158;p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2" type="title"/>
          </p:nvPr>
        </p:nvSpPr>
        <p:spPr>
          <a:xfrm>
            <a:off x="1263200" y="2774625"/>
            <a:ext cx="2742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3" type="title"/>
          </p:nvPr>
        </p:nvSpPr>
        <p:spPr>
          <a:xfrm>
            <a:off x="5138199" y="2774625"/>
            <a:ext cx="2742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3" name="Google Shape;203;p5"/>
          <p:cNvSpPr txBox="1"/>
          <p:nvPr>
            <p:ph idx="1" type="subTitle"/>
          </p:nvPr>
        </p:nvSpPr>
        <p:spPr>
          <a:xfrm>
            <a:off x="5256697" y="33372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" name="Google Shape;204;p5"/>
          <p:cNvSpPr txBox="1"/>
          <p:nvPr>
            <p:ph idx="4" type="subTitle"/>
          </p:nvPr>
        </p:nvSpPr>
        <p:spPr>
          <a:xfrm>
            <a:off x="1381700" y="33372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207" name="Google Shape;207;p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" name="Google Shape;209;p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Google Shape;249;p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1" name="Google Shape;251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254" name="Google Shape;254;p7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" name="Google Shape;256;p7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7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7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7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7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7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7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7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7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7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7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7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7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7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7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7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7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7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7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7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7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7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7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7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7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7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7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7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7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7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7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7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7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7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7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7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7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7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7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7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" name="Google Shape;296;p7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7" name="Google Shape;297;p7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8" name="Google Shape;298;p7"/>
          <p:cNvSpPr txBox="1"/>
          <p:nvPr>
            <p:ph idx="1" type="body"/>
          </p:nvPr>
        </p:nvSpPr>
        <p:spPr>
          <a:xfrm>
            <a:off x="1613125" y="1762175"/>
            <a:ext cx="4117800" cy="24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9" name="Google Shape;299;p7"/>
          <p:cNvSpPr txBox="1"/>
          <p:nvPr>
            <p:ph type="title"/>
          </p:nvPr>
        </p:nvSpPr>
        <p:spPr>
          <a:xfrm>
            <a:off x="1613125" y="1054800"/>
            <a:ext cx="41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02" name="Google Shape;302;p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4" name="Google Shape;304;p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" name="Google Shape;344;p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5" name="Google Shape;345;p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6" name="Google Shape;346;p8"/>
          <p:cNvSpPr txBox="1"/>
          <p:nvPr>
            <p:ph type="title"/>
          </p:nvPr>
        </p:nvSpPr>
        <p:spPr>
          <a:xfrm>
            <a:off x="2317950" y="1650213"/>
            <a:ext cx="4508100" cy="18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49" name="Google Shape;349;p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" name="Google Shape;351;p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" name="Google Shape;391;p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" name="Google Shape;392;p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3" name="Google Shape;393;p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94" name="Google Shape;394;p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" name="Google Shape;396;p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" name="Google Shape;436;p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" name="Google Shape;437;p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8" name="Google Shape;4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439" name="Google Shape;439;p9"/>
          <p:cNvSpPr txBox="1"/>
          <p:nvPr>
            <p:ph type="title"/>
          </p:nvPr>
        </p:nvSpPr>
        <p:spPr>
          <a:xfrm>
            <a:off x="2517275" y="2209925"/>
            <a:ext cx="41094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9"/>
          <p:cNvSpPr txBox="1"/>
          <p:nvPr>
            <p:ph idx="1" type="subTitle"/>
          </p:nvPr>
        </p:nvSpPr>
        <p:spPr>
          <a:xfrm>
            <a:off x="2517375" y="30236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"/>
          <p:cNvSpPr txBox="1"/>
          <p:nvPr>
            <p:ph type="title"/>
          </p:nvPr>
        </p:nvSpPr>
        <p:spPr>
          <a:xfrm>
            <a:off x="2711850" y="967500"/>
            <a:ext cx="37203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s://www.researchgate.net/figure/Different-types-of-wavelets_fig1_25422797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hyperlink" Target="https://www.marinespecies.org/i/images/f/fb/Haar.jp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chive.physionet.org/physiobank/databas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hyperlink" Target="https://www.mayoclinic.org/tests-procedures/ekg/about/pac-20384983#dialogId6500374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s://www.knime.com/blog/how-to-classify-ecg-signals-deep-learn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researchgate.net/figure/a-The-typical-ECG-beat_fig2_33988430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32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466" name="Google Shape;1466;p32"/>
          <p:cNvSpPr txBox="1"/>
          <p:nvPr>
            <p:ph idx="1" type="subTitle"/>
          </p:nvPr>
        </p:nvSpPr>
        <p:spPr>
          <a:xfrm>
            <a:off x="4256100" y="3113600"/>
            <a:ext cx="4046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Haar Wavelets</a:t>
            </a:r>
            <a:endParaRPr/>
          </a:p>
        </p:txBody>
      </p:sp>
      <p:pic>
        <p:nvPicPr>
          <p:cNvPr id="1467" name="Google Shape;14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975" y="1333713"/>
            <a:ext cx="2077199" cy="256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8" name="Google Shape;1468;p32"/>
          <p:cNvCxnSpPr/>
          <p:nvPr/>
        </p:nvCxnSpPr>
        <p:spPr>
          <a:xfrm>
            <a:off x="4168150" y="3019425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32"/>
          <p:cNvSpPr txBox="1"/>
          <p:nvPr>
            <p:ph type="ctrTitle"/>
          </p:nvPr>
        </p:nvSpPr>
        <p:spPr>
          <a:xfrm>
            <a:off x="4059625" y="1576425"/>
            <a:ext cx="4155300" cy="14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ECG Signal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5" y="111150"/>
            <a:ext cx="4631925" cy="49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575" y="0"/>
            <a:ext cx="4334500" cy="492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42"/>
          <p:cNvGrpSpPr/>
          <p:nvPr/>
        </p:nvGrpSpPr>
        <p:grpSpPr>
          <a:xfrm>
            <a:off x="2584650" y="2110950"/>
            <a:ext cx="3974700" cy="921600"/>
            <a:chOff x="2584650" y="2110950"/>
            <a:chExt cx="3974700" cy="921600"/>
          </a:xfrm>
        </p:grpSpPr>
        <p:sp>
          <p:nvSpPr>
            <p:cNvPr id="1554" name="Google Shape;1554;p42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42"/>
          <p:cNvSpPr txBox="1"/>
          <p:nvPr>
            <p:ph idx="1" type="subTitle"/>
          </p:nvPr>
        </p:nvSpPr>
        <p:spPr>
          <a:xfrm>
            <a:off x="2517400" y="3215925"/>
            <a:ext cx="41094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</a:rPr>
              <a:t>Algorithm tested for only two types of diseases: Arrhythmia and Ventrical Tachyarrythmia.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</a:rPr>
              <a:t>Accuracy obtained is only 92%.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1557" name="Google Shape;1557;p42"/>
          <p:cNvSpPr txBox="1"/>
          <p:nvPr>
            <p:ph type="title"/>
          </p:nvPr>
        </p:nvSpPr>
        <p:spPr>
          <a:xfrm>
            <a:off x="2517399" y="2209925"/>
            <a:ext cx="41094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43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157225" y="426800"/>
            <a:ext cx="8916900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563" name="Google Shape;1563;p43"/>
          <p:cNvSpPr txBox="1"/>
          <p:nvPr>
            <p:ph idx="1" type="subTitle"/>
          </p:nvPr>
        </p:nvSpPr>
        <p:spPr>
          <a:xfrm>
            <a:off x="3853500" y="2855300"/>
            <a:ext cx="45819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Aspuru J, Ochoa-Brust A, Félix RA, Mata-López W, Mena LJ, Ostos R, Martínez-Peláez R. Segmentation of the ECG Signal by Means of a Linear Regression Algorithm. Sensors (Basel).</a:t>
            </a:r>
            <a:endParaRPr sz="1000"/>
          </a:p>
        </p:txBody>
      </p:sp>
      <p:cxnSp>
        <p:nvCxnSpPr>
          <p:cNvPr id="1564" name="Google Shape;1564;p43"/>
          <p:cNvCxnSpPr/>
          <p:nvPr/>
        </p:nvCxnSpPr>
        <p:spPr>
          <a:xfrm>
            <a:off x="3932125" y="2738675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43"/>
          <p:cNvSpPr txBox="1"/>
          <p:nvPr>
            <p:ph type="ctrTitle"/>
          </p:nvPr>
        </p:nvSpPr>
        <p:spPr>
          <a:xfrm>
            <a:off x="3853500" y="1436075"/>
            <a:ext cx="5290500" cy="13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Linear Regression Algorithm</a:t>
            </a:r>
            <a:endParaRPr sz="4500"/>
          </a:p>
        </p:txBody>
      </p:sp>
      <p:grpSp>
        <p:nvGrpSpPr>
          <p:cNvPr id="1566" name="Google Shape;1566;p43"/>
          <p:cNvGrpSpPr/>
          <p:nvPr/>
        </p:nvGrpSpPr>
        <p:grpSpPr>
          <a:xfrm>
            <a:off x="1256014" y="1523135"/>
            <a:ext cx="1899641" cy="1733516"/>
            <a:chOff x="8593925" y="1928850"/>
            <a:chExt cx="1285800" cy="1285800"/>
          </a:xfrm>
        </p:grpSpPr>
        <p:sp>
          <p:nvSpPr>
            <p:cNvPr id="1567" name="Google Shape;1567;p43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43"/>
          <p:cNvSpPr txBox="1"/>
          <p:nvPr/>
        </p:nvSpPr>
        <p:spPr>
          <a:xfrm>
            <a:off x="1382637" y="1738577"/>
            <a:ext cx="1646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sz="72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00" y="577875"/>
            <a:ext cx="7805102" cy="13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44"/>
          <p:cNvSpPr txBox="1"/>
          <p:nvPr/>
        </p:nvSpPr>
        <p:spPr>
          <a:xfrm>
            <a:off x="1910400" y="177675"/>
            <a:ext cx="53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Isometric line fitting the signal for Q peak detection: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76" name="Google Shape;15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62" y="2414175"/>
            <a:ext cx="7243576" cy="2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44"/>
          <p:cNvSpPr txBox="1"/>
          <p:nvPr/>
        </p:nvSpPr>
        <p:spPr>
          <a:xfrm>
            <a:off x="1999000" y="2059250"/>
            <a:ext cx="55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R peak detection and segmentation: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45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74250" y="224625"/>
            <a:ext cx="8995502" cy="47953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583" name="Google Shape;1583;p45"/>
          <p:cNvGrpSpPr/>
          <p:nvPr/>
        </p:nvGrpSpPr>
        <p:grpSpPr>
          <a:xfrm>
            <a:off x="1196210" y="750580"/>
            <a:ext cx="3279128" cy="757555"/>
            <a:chOff x="2584650" y="2110950"/>
            <a:chExt cx="3974700" cy="921600"/>
          </a:xfrm>
        </p:grpSpPr>
        <p:sp>
          <p:nvSpPr>
            <p:cNvPr id="1584" name="Google Shape;1584;p4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6" name="Google Shape;1586;p45"/>
          <p:cNvSpPr txBox="1"/>
          <p:nvPr>
            <p:ph idx="1" type="body"/>
          </p:nvPr>
        </p:nvSpPr>
        <p:spPr>
          <a:xfrm>
            <a:off x="1145575" y="1814075"/>
            <a:ext cx="33804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Arial"/>
              <a:buChar char="●"/>
            </a:pPr>
            <a:r>
              <a:rPr lang="en" sz="15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 2.5 % of the cases, the algorithm failed to detect the Q point.</a:t>
            </a:r>
            <a:endParaRPr sz="15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Arial"/>
              <a:buChar char="●"/>
            </a:pPr>
            <a:r>
              <a:rPr lang="en" sz="15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Error caused by closeness between Q- point and isometric line.</a:t>
            </a:r>
            <a:endParaRPr sz="15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111111"/>
              </a:buClr>
              <a:buSzPts val="1550"/>
              <a:buFont typeface="Arial"/>
              <a:buChar char="●"/>
            </a:pPr>
            <a:r>
              <a:rPr lang="en" sz="15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Not suitable for every type of ECG signal. </a:t>
            </a:r>
            <a:endParaRPr sz="15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5"/>
          <p:cNvSpPr txBox="1"/>
          <p:nvPr>
            <p:ph type="title"/>
          </p:nvPr>
        </p:nvSpPr>
        <p:spPr>
          <a:xfrm>
            <a:off x="1437625" y="871050"/>
            <a:ext cx="27963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</a:t>
            </a:r>
            <a:r>
              <a:rPr lang="en" sz="4000"/>
              <a:t>imitations</a:t>
            </a:r>
            <a:endParaRPr sz="4000"/>
          </a:p>
        </p:txBody>
      </p:sp>
      <p:pic>
        <p:nvPicPr>
          <p:cNvPr id="1588" name="Google Shape;15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075" y="1125700"/>
            <a:ext cx="3888451" cy="324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4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594" name="Google Shape;1594;p46"/>
          <p:cNvGrpSpPr/>
          <p:nvPr/>
        </p:nvGrpSpPr>
        <p:grpSpPr>
          <a:xfrm>
            <a:off x="1762559" y="1950095"/>
            <a:ext cx="4068503" cy="1176515"/>
            <a:chOff x="2584650" y="2110950"/>
            <a:chExt cx="3974700" cy="921600"/>
          </a:xfrm>
        </p:grpSpPr>
        <p:sp>
          <p:nvSpPr>
            <p:cNvPr id="1595" name="Google Shape;1595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46"/>
          <p:cNvSpPr txBox="1"/>
          <p:nvPr>
            <p:ph type="title"/>
          </p:nvPr>
        </p:nvSpPr>
        <p:spPr>
          <a:xfrm>
            <a:off x="1891875" y="2117450"/>
            <a:ext cx="401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used</a:t>
            </a:r>
            <a:endParaRPr/>
          </a:p>
        </p:txBody>
      </p:sp>
      <p:grpSp>
        <p:nvGrpSpPr>
          <p:cNvPr id="1598" name="Google Shape;1598;p46"/>
          <p:cNvGrpSpPr/>
          <p:nvPr/>
        </p:nvGrpSpPr>
        <p:grpSpPr>
          <a:xfrm>
            <a:off x="6186172" y="1880225"/>
            <a:ext cx="1380692" cy="1380692"/>
            <a:chOff x="8593925" y="1928850"/>
            <a:chExt cx="1285800" cy="1285800"/>
          </a:xfrm>
        </p:grpSpPr>
        <p:sp>
          <p:nvSpPr>
            <p:cNvPr id="1599" name="Google Shape;1599;p46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46"/>
          <p:cNvSpPr txBox="1"/>
          <p:nvPr>
            <p:ph idx="2" type="title"/>
          </p:nvPr>
        </p:nvSpPr>
        <p:spPr>
          <a:xfrm>
            <a:off x="6186175" y="2032850"/>
            <a:ext cx="1276800" cy="10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47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231475" y="89850"/>
            <a:ext cx="8681052" cy="50087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607" name="Google Shape;1607;p47"/>
          <p:cNvGrpSpPr/>
          <p:nvPr/>
        </p:nvGrpSpPr>
        <p:grpSpPr>
          <a:xfrm>
            <a:off x="992241" y="560234"/>
            <a:ext cx="4251737" cy="798843"/>
            <a:chOff x="2584650" y="2110950"/>
            <a:chExt cx="3974700" cy="921600"/>
          </a:xfrm>
        </p:grpSpPr>
        <p:sp>
          <p:nvSpPr>
            <p:cNvPr id="1608" name="Google Shape;1608;p4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47"/>
          <p:cNvSpPr txBox="1"/>
          <p:nvPr>
            <p:ph idx="1" type="body"/>
          </p:nvPr>
        </p:nvSpPr>
        <p:spPr>
          <a:xfrm>
            <a:off x="932125" y="1557950"/>
            <a:ext cx="3369300" cy="25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1400"/>
              <a:buChar char="●"/>
            </a:pPr>
            <a:r>
              <a:rPr lang="en">
                <a:solidFill>
                  <a:srgbClr val="111111"/>
                </a:solidFill>
              </a:rPr>
              <a:t>The accuracy rates of the ECG signals segmented using wavelet transforms is very high comparing to other methods.</a:t>
            </a:r>
            <a:endParaRPr>
              <a:solidFill>
                <a:srgbClr val="111111"/>
              </a:solidFill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150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different types of wavelets - We will use haar wavelet for our algorithm.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1" name="Google Shape;1611;p47"/>
          <p:cNvSpPr txBox="1"/>
          <p:nvPr>
            <p:ph type="title"/>
          </p:nvPr>
        </p:nvSpPr>
        <p:spPr>
          <a:xfrm>
            <a:off x="1145575" y="680100"/>
            <a:ext cx="38244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Using wavelets</a:t>
            </a:r>
            <a:endParaRPr sz="4000"/>
          </a:p>
        </p:txBody>
      </p:sp>
      <p:pic>
        <p:nvPicPr>
          <p:cNvPr id="1612" name="Google Shape;16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425" y="1479425"/>
            <a:ext cx="4188725" cy="2833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4">
                <a:alpha val="50000"/>
              </a:schemeClr>
            </a:outerShdw>
          </a:effectLst>
        </p:spPr>
      </p:pic>
      <p:sp>
        <p:nvSpPr>
          <p:cNvPr id="1613" name="Google Shape;1613;p47"/>
          <p:cNvSpPr txBox="1"/>
          <p:nvPr/>
        </p:nvSpPr>
        <p:spPr>
          <a:xfrm>
            <a:off x="3941875" y="4395400"/>
            <a:ext cx="466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https://www.researchgate.net/figure/Different-types-of-wavelets_fig1_254227978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48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-76800" y="81325"/>
            <a:ext cx="9220803" cy="50011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30000"/>
              </a:srgbClr>
            </a:outerShdw>
          </a:effectLst>
        </p:spPr>
      </p:pic>
      <p:sp>
        <p:nvSpPr>
          <p:cNvPr id="1619" name="Google Shape;1619;p48"/>
          <p:cNvSpPr txBox="1"/>
          <p:nvPr>
            <p:ph idx="1" type="body"/>
          </p:nvPr>
        </p:nvSpPr>
        <p:spPr>
          <a:xfrm>
            <a:off x="4991025" y="2071700"/>
            <a:ext cx="37407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Haar wavelets are one of the simplest types of wavelets.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Haar wavelets are numerically stable.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n"/>
              <a:t>Haar wavelets are well-suited analyzing a signal at different levels of detail. - Multiresolution analysis.</a:t>
            </a:r>
            <a:endParaRPr/>
          </a:p>
        </p:txBody>
      </p:sp>
      <p:pic>
        <p:nvPicPr>
          <p:cNvPr id="1620" name="Google Shape;16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75" y="701375"/>
            <a:ext cx="3893200" cy="35774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accent4">
                <a:alpha val="50000"/>
              </a:schemeClr>
            </a:outerShdw>
          </a:effectLst>
        </p:spPr>
      </p:pic>
      <p:grpSp>
        <p:nvGrpSpPr>
          <p:cNvPr id="1621" name="Google Shape;1621;p48"/>
          <p:cNvGrpSpPr/>
          <p:nvPr/>
        </p:nvGrpSpPr>
        <p:grpSpPr>
          <a:xfrm>
            <a:off x="5194488" y="701230"/>
            <a:ext cx="3466336" cy="757555"/>
            <a:chOff x="2584650" y="2110950"/>
            <a:chExt cx="3974700" cy="921600"/>
          </a:xfrm>
        </p:grpSpPr>
        <p:sp>
          <p:nvSpPr>
            <p:cNvPr id="1622" name="Google Shape;1622;p48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48"/>
          <p:cNvSpPr txBox="1"/>
          <p:nvPr>
            <p:ph type="title"/>
          </p:nvPr>
        </p:nvSpPr>
        <p:spPr>
          <a:xfrm>
            <a:off x="5194325" y="821800"/>
            <a:ext cx="34662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Haar wavelets</a:t>
            </a:r>
            <a:endParaRPr sz="4000"/>
          </a:p>
        </p:txBody>
      </p:sp>
      <p:sp>
        <p:nvSpPr>
          <p:cNvPr id="1625" name="Google Shape;1625;p48"/>
          <p:cNvSpPr txBox="1"/>
          <p:nvPr/>
        </p:nvSpPr>
        <p:spPr>
          <a:xfrm>
            <a:off x="1089350" y="4278775"/>
            <a:ext cx="307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https://www.marinespecies.org/i/images/f/fb/Haar.jpg</a:t>
            </a:r>
            <a:endParaRPr sz="9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9"/>
          <p:cNvSpPr txBox="1"/>
          <p:nvPr/>
        </p:nvSpPr>
        <p:spPr>
          <a:xfrm>
            <a:off x="2602250" y="2937700"/>
            <a:ext cx="813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1" name="Google Shape;1631;p49"/>
          <p:cNvSpPr txBox="1"/>
          <p:nvPr/>
        </p:nvSpPr>
        <p:spPr>
          <a:xfrm>
            <a:off x="2886875" y="1209625"/>
            <a:ext cx="132000" cy="15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2" name="Google Shape;1632;p49"/>
          <p:cNvSpPr txBox="1"/>
          <p:nvPr/>
        </p:nvSpPr>
        <p:spPr>
          <a:xfrm>
            <a:off x="3517100" y="823375"/>
            <a:ext cx="81300" cy="141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3" name="Google Shape;1633;p49"/>
          <p:cNvSpPr txBox="1"/>
          <p:nvPr/>
        </p:nvSpPr>
        <p:spPr>
          <a:xfrm>
            <a:off x="3517100" y="1911050"/>
            <a:ext cx="8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4" name="Google Shape;1634;p49"/>
          <p:cNvSpPr txBox="1"/>
          <p:nvPr/>
        </p:nvSpPr>
        <p:spPr>
          <a:xfrm>
            <a:off x="3222300" y="24802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5" name="Google Shape;1635;p49"/>
          <p:cNvSpPr txBox="1"/>
          <p:nvPr/>
        </p:nvSpPr>
        <p:spPr>
          <a:xfrm>
            <a:off x="3832200" y="7623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6" name="Google Shape;1636;p49"/>
          <p:cNvSpPr txBox="1"/>
          <p:nvPr/>
        </p:nvSpPr>
        <p:spPr>
          <a:xfrm>
            <a:off x="3517100" y="2358275"/>
            <a:ext cx="81300" cy="12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7" name="Google Shape;16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00" y="1825200"/>
            <a:ext cx="6139749" cy="23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49"/>
          <p:cNvSpPr txBox="1"/>
          <p:nvPr/>
        </p:nvSpPr>
        <p:spPr>
          <a:xfrm>
            <a:off x="598725" y="1025650"/>
            <a:ext cx="76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Plot the ECG signal and set the Haar wavelet scale such that its first half (consisting positive 1s) exactly fits the R peak and the next half, the S peak.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0"/>
          <p:cNvSpPr txBox="1"/>
          <p:nvPr/>
        </p:nvSpPr>
        <p:spPr>
          <a:xfrm>
            <a:off x="2602250" y="2937700"/>
            <a:ext cx="813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4" name="Google Shape;1644;p50"/>
          <p:cNvSpPr txBox="1"/>
          <p:nvPr/>
        </p:nvSpPr>
        <p:spPr>
          <a:xfrm>
            <a:off x="2886875" y="1209625"/>
            <a:ext cx="132000" cy="15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5" name="Google Shape;1645;p50"/>
          <p:cNvSpPr txBox="1"/>
          <p:nvPr/>
        </p:nvSpPr>
        <p:spPr>
          <a:xfrm>
            <a:off x="3517100" y="823375"/>
            <a:ext cx="81300" cy="141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6" name="Google Shape;1646;p50"/>
          <p:cNvSpPr txBox="1"/>
          <p:nvPr/>
        </p:nvSpPr>
        <p:spPr>
          <a:xfrm>
            <a:off x="3517100" y="1911050"/>
            <a:ext cx="8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7" name="Google Shape;1647;p50"/>
          <p:cNvSpPr txBox="1"/>
          <p:nvPr/>
        </p:nvSpPr>
        <p:spPr>
          <a:xfrm>
            <a:off x="3222300" y="24802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8" name="Google Shape;1648;p50"/>
          <p:cNvSpPr txBox="1"/>
          <p:nvPr/>
        </p:nvSpPr>
        <p:spPr>
          <a:xfrm>
            <a:off x="3832200" y="7623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9" name="Google Shape;1649;p50"/>
          <p:cNvSpPr txBox="1"/>
          <p:nvPr/>
        </p:nvSpPr>
        <p:spPr>
          <a:xfrm>
            <a:off x="3517100" y="2358275"/>
            <a:ext cx="81300" cy="12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0" name="Google Shape;1650;p50"/>
          <p:cNvSpPr txBox="1"/>
          <p:nvPr/>
        </p:nvSpPr>
        <p:spPr>
          <a:xfrm>
            <a:off x="571325" y="823375"/>
            <a:ext cx="76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wavelet function is then convolved with the ECG signal to produce a certain value. We took a </a:t>
            </a:r>
            <a:r>
              <a:rPr lang="en"/>
              <a:t>continuous</a:t>
            </a:r>
            <a:r>
              <a:rPr lang="en"/>
              <a:t> stream of haar wavelet to compute convolutions. 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51" name="Google Shape;1651;p50"/>
          <p:cNvPicPr preferRelativeResize="0"/>
          <p:nvPr/>
        </p:nvPicPr>
        <p:blipFill rotWithShape="1">
          <a:blip r:embed="rId3">
            <a:alphaModFix/>
          </a:blip>
          <a:srcRect b="0" l="0" r="4825" t="0"/>
          <a:stretch/>
        </p:blipFill>
        <p:spPr>
          <a:xfrm>
            <a:off x="127900" y="1728225"/>
            <a:ext cx="8834401" cy="29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33"/>
          <p:cNvGrpSpPr/>
          <p:nvPr/>
        </p:nvGrpSpPr>
        <p:grpSpPr>
          <a:xfrm>
            <a:off x="2584650" y="2110950"/>
            <a:ext cx="3974700" cy="921600"/>
            <a:chOff x="2584650" y="2110950"/>
            <a:chExt cx="3974700" cy="921600"/>
          </a:xfrm>
        </p:grpSpPr>
        <p:sp>
          <p:nvSpPr>
            <p:cNvPr id="1475" name="Google Shape;1475;p3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33"/>
          <p:cNvSpPr txBox="1"/>
          <p:nvPr>
            <p:ph idx="1" type="subTitle"/>
          </p:nvPr>
        </p:nvSpPr>
        <p:spPr>
          <a:xfrm>
            <a:off x="2517400" y="3338925"/>
            <a:ext cx="4109400" cy="15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</a:rPr>
              <a:t>Cardiac</a:t>
            </a:r>
            <a:r>
              <a:rPr lang="en" sz="1550">
                <a:solidFill>
                  <a:schemeClr val="dk1"/>
                </a:solidFill>
              </a:rPr>
              <a:t> cells are electrically polarised.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</a:rPr>
              <a:t>There is some </a:t>
            </a:r>
            <a:r>
              <a:rPr lang="en" sz="1550">
                <a:solidFill>
                  <a:schemeClr val="dk1"/>
                </a:solidFill>
              </a:rPr>
              <a:t>electrical</a:t>
            </a:r>
            <a:r>
              <a:rPr lang="en" sz="1550">
                <a:solidFill>
                  <a:schemeClr val="dk1"/>
                </a:solidFill>
              </a:rPr>
              <a:t> activity associated with the heart beats.</a:t>
            </a:r>
            <a:endParaRPr sz="155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</a:rPr>
              <a:t>ECG records this electrical activity.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1478" name="Google Shape;1478;p33"/>
          <p:cNvSpPr txBox="1"/>
          <p:nvPr>
            <p:ph type="title"/>
          </p:nvPr>
        </p:nvSpPr>
        <p:spPr>
          <a:xfrm>
            <a:off x="2517399" y="2209925"/>
            <a:ext cx="41094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6" name="Google Shape;1656;p51"/>
          <p:cNvGraphicFramePr/>
          <p:nvPr/>
        </p:nvGraphicFramePr>
        <p:xfrm>
          <a:off x="95250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{7EA7C0F9-E809-4604-8F0C-E495BFF23D6A}</a:tableStyleId>
              </a:tblPr>
              <a:tblGrid>
                <a:gridCol w="4066775"/>
                <a:gridCol w="3172225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Number of beats in our taken ECG signal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Number of samples for ECG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Width of Haar wavelet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 samples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No of values recorded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10000/28.5 = 175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7" name="Google Shape;1657;p51"/>
          <p:cNvSpPr txBox="1"/>
          <p:nvPr/>
        </p:nvSpPr>
        <p:spPr>
          <a:xfrm>
            <a:off x="843700" y="2134650"/>
            <a:ext cx="77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The convolved values plotted as graph: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58" name="Google Shape;16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438" y="2534850"/>
            <a:ext cx="6769926" cy="24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" name="Google Shape;1663;p52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664" name="Google Shape;1664;p52"/>
          <p:cNvGrpSpPr/>
          <p:nvPr/>
        </p:nvGrpSpPr>
        <p:grpSpPr>
          <a:xfrm>
            <a:off x="6449796" y="2452978"/>
            <a:ext cx="1451668" cy="1451668"/>
            <a:chOff x="8593925" y="1928850"/>
            <a:chExt cx="1285800" cy="1285800"/>
          </a:xfrm>
        </p:grpSpPr>
        <p:sp>
          <p:nvSpPr>
            <p:cNvPr id="1665" name="Google Shape;1665;p5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52"/>
          <p:cNvGrpSpPr/>
          <p:nvPr/>
        </p:nvGrpSpPr>
        <p:grpSpPr>
          <a:xfrm>
            <a:off x="1403663" y="972530"/>
            <a:ext cx="6708896" cy="1149880"/>
            <a:chOff x="2584650" y="2110950"/>
            <a:chExt cx="3974700" cy="921600"/>
          </a:xfrm>
        </p:grpSpPr>
        <p:sp>
          <p:nvSpPr>
            <p:cNvPr id="1668" name="Google Shape;1668;p52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0" name="Google Shape;1670;p52"/>
          <p:cNvSpPr txBox="1"/>
          <p:nvPr>
            <p:ph idx="1" type="body"/>
          </p:nvPr>
        </p:nvSpPr>
        <p:spPr>
          <a:xfrm>
            <a:off x="1613125" y="2313450"/>
            <a:ext cx="43053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resultant convolution value graph depends so much on the scale of the Haar wavelet used.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scale needs to be manually entered.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52"/>
          <p:cNvGrpSpPr/>
          <p:nvPr/>
        </p:nvGrpSpPr>
        <p:grpSpPr>
          <a:xfrm>
            <a:off x="6748518" y="2922039"/>
            <a:ext cx="854200" cy="656502"/>
            <a:chOff x="5697175" y="1549544"/>
            <a:chExt cx="219250" cy="168511"/>
          </a:xfrm>
        </p:grpSpPr>
        <p:sp>
          <p:nvSpPr>
            <p:cNvPr id="1672" name="Google Shape;1672;p52"/>
            <p:cNvSpPr/>
            <p:nvPr/>
          </p:nvSpPr>
          <p:spPr>
            <a:xfrm>
              <a:off x="5697175" y="1642378"/>
              <a:ext cx="35345" cy="5985"/>
            </a:xfrm>
            <a:custGeom>
              <a:rect b="b" l="l" r="r" t="t"/>
              <a:pathLst>
                <a:path extrusionOk="0" h="180" w="1063">
                  <a:moveTo>
                    <a:pt x="161" y="1"/>
                  </a:moveTo>
                  <a:cubicBezTo>
                    <a:pt x="72" y="1"/>
                    <a:pt x="1" y="45"/>
                    <a:pt x="1" y="90"/>
                  </a:cubicBezTo>
                  <a:cubicBezTo>
                    <a:pt x="1" y="144"/>
                    <a:pt x="72" y="179"/>
                    <a:pt x="161" y="179"/>
                  </a:cubicBezTo>
                  <a:lnTo>
                    <a:pt x="1062" y="179"/>
                  </a:lnTo>
                  <a:cubicBezTo>
                    <a:pt x="1018" y="126"/>
                    <a:pt x="973" y="63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5884339" y="1642378"/>
              <a:ext cx="31787" cy="5985"/>
            </a:xfrm>
            <a:custGeom>
              <a:rect b="b" l="l" r="r" t="t"/>
              <a:pathLst>
                <a:path extrusionOk="0" h="180" w="956">
                  <a:moveTo>
                    <a:pt x="135" y="1"/>
                  </a:moveTo>
                  <a:cubicBezTo>
                    <a:pt x="90" y="63"/>
                    <a:pt x="46" y="126"/>
                    <a:pt x="1" y="179"/>
                  </a:cubicBezTo>
                  <a:lnTo>
                    <a:pt x="795" y="179"/>
                  </a:lnTo>
                  <a:cubicBezTo>
                    <a:pt x="884" y="179"/>
                    <a:pt x="956" y="144"/>
                    <a:pt x="956" y="90"/>
                  </a:cubicBezTo>
                  <a:cubicBezTo>
                    <a:pt x="956" y="45"/>
                    <a:pt x="884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700434" y="1549544"/>
              <a:ext cx="215992" cy="104737"/>
            </a:xfrm>
            <a:custGeom>
              <a:rect b="b" l="l" r="r" t="t"/>
              <a:pathLst>
                <a:path extrusionOk="0" h="3150" w="6496">
                  <a:moveTo>
                    <a:pt x="1565" y="0"/>
                  </a:moveTo>
                  <a:cubicBezTo>
                    <a:pt x="1174" y="0"/>
                    <a:pt x="764" y="191"/>
                    <a:pt x="393" y="741"/>
                  </a:cubicBezTo>
                  <a:cubicBezTo>
                    <a:pt x="1" y="1330"/>
                    <a:pt x="295" y="2088"/>
                    <a:pt x="831" y="2793"/>
                  </a:cubicBezTo>
                  <a:lnTo>
                    <a:pt x="1553" y="2793"/>
                  </a:lnTo>
                  <a:lnTo>
                    <a:pt x="2053" y="2400"/>
                  </a:lnTo>
                  <a:lnTo>
                    <a:pt x="2570" y="3150"/>
                  </a:lnTo>
                  <a:lnTo>
                    <a:pt x="3230" y="1624"/>
                  </a:lnTo>
                  <a:lnTo>
                    <a:pt x="3899" y="2900"/>
                  </a:lnTo>
                  <a:lnTo>
                    <a:pt x="4319" y="2570"/>
                  </a:lnTo>
                  <a:lnTo>
                    <a:pt x="4863" y="2793"/>
                  </a:lnTo>
                  <a:lnTo>
                    <a:pt x="5666" y="2793"/>
                  </a:lnTo>
                  <a:cubicBezTo>
                    <a:pt x="6201" y="2088"/>
                    <a:pt x="6495" y="1330"/>
                    <a:pt x="6103" y="741"/>
                  </a:cubicBezTo>
                  <a:cubicBezTo>
                    <a:pt x="5733" y="191"/>
                    <a:pt x="5323" y="0"/>
                    <a:pt x="4931" y="0"/>
                  </a:cubicBezTo>
                  <a:cubicBezTo>
                    <a:pt x="4041" y="0"/>
                    <a:pt x="3248" y="991"/>
                    <a:pt x="3248" y="991"/>
                  </a:cubicBezTo>
                  <a:cubicBezTo>
                    <a:pt x="3248" y="991"/>
                    <a:pt x="2456" y="0"/>
                    <a:pt x="1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5732487" y="1626385"/>
              <a:ext cx="151886" cy="91670"/>
            </a:xfrm>
            <a:custGeom>
              <a:rect b="b" l="l" r="r" t="t"/>
              <a:pathLst>
                <a:path extrusionOk="0" h="2757" w="4568">
                  <a:moveTo>
                    <a:pt x="2302" y="0"/>
                  </a:moveTo>
                  <a:lnTo>
                    <a:pt x="1686" y="1419"/>
                  </a:lnTo>
                  <a:lnTo>
                    <a:pt x="1000" y="437"/>
                  </a:lnTo>
                  <a:lnTo>
                    <a:pt x="777" y="660"/>
                  </a:lnTo>
                  <a:lnTo>
                    <a:pt x="0" y="660"/>
                  </a:lnTo>
                  <a:cubicBezTo>
                    <a:pt x="901" y="1784"/>
                    <a:pt x="2284" y="2757"/>
                    <a:pt x="2284" y="2757"/>
                  </a:cubicBezTo>
                  <a:cubicBezTo>
                    <a:pt x="2284" y="2757"/>
                    <a:pt x="3667" y="1784"/>
                    <a:pt x="4568" y="660"/>
                  </a:cubicBezTo>
                  <a:lnTo>
                    <a:pt x="3756" y="660"/>
                  </a:lnTo>
                  <a:lnTo>
                    <a:pt x="3435" y="482"/>
                  </a:lnTo>
                  <a:lnTo>
                    <a:pt x="2811" y="981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52"/>
          <p:cNvSpPr txBox="1"/>
          <p:nvPr>
            <p:ph type="title"/>
          </p:nvPr>
        </p:nvSpPr>
        <p:spPr>
          <a:xfrm>
            <a:off x="1302525" y="1140200"/>
            <a:ext cx="6636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Limitation of this approach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3"/>
          <p:cNvSpPr txBox="1"/>
          <p:nvPr/>
        </p:nvSpPr>
        <p:spPr>
          <a:xfrm>
            <a:off x="2602250" y="2937700"/>
            <a:ext cx="813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2" name="Google Shape;1682;p53"/>
          <p:cNvSpPr txBox="1"/>
          <p:nvPr/>
        </p:nvSpPr>
        <p:spPr>
          <a:xfrm>
            <a:off x="2886875" y="1209625"/>
            <a:ext cx="132000" cy="15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3" name="Google Shape;1683;p53"/>
          <p:cNvSpPr txBox="1"/>
          <p:nvPr/>
        </p:nvSpPr>
        <p:spPr>
          <a:xfrm>
            <a:off x="3517100" y="823375"/>
            <a:ext cx="81300" cy="141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4" name="Google Shape;1684;p53"/>
          <p:cNvSpPr txBox="1"/>
          <p:nvPr/>
        </p:nvSpPr>
        <p:spPr>
          <a:xfrm>
            <a:off x="3517100" y="1911050"/>
            <a:ext cx="8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5" name="Google Shape;1685;p53"/>
          <p:cNvSpPr txBox="1"/>
          <p:nvPr/>
        </p:nvSpPr>
        <p:spPr>
          <a:xfrm>
            <a:off x="3222300" y="24802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6" name="Google Shape;1686;p53"/>
          <p:cNvSpPr txBox="1"/>
          <p:nvPr/>
        </p:nvSpPr>
        <p:spPr>
          <a:xfrm>
            <a:off x="3832200" y="7623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7" name="Google Shape;1687;p53"/>
          <p:cNvSpPr txBox="1"/>
          <p:nvPr/>
        </p:nvSpPr>
        <p:spPr>
          <a:xfrm>
            <a:off x="3517100" y="2358275"/>
            <a:ext cx="81300" cy="12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8" name="Google Shape;1688;p53"/>
          <p:cNvSpPr txBox="1"/>
          <p:nvPr/>
        </p:nvSpPr>
        <p:spPr>
          <a:xfrm>
            <a:off x="607875" y="1059413"/>
            <a:ext cx="7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89" name="Google Shape;1689;p53"/>
          <p:cNvGrpSpPr/>
          <p:nvPr/>
        </p:nvGrpSpPr>
        <p:grpSpPr>
          <a:xfrm>
            <a:off x="2210934" y="327628"/>
            <a:ext cx="4339577" cy="451215"/>
            <a:chOff x="2584650" y="2110950"/>
            <a:chExt cx="3974700" cy="921600"/>
          </a:xfrm>
        </p:grpSpPr>
        <p:sp>
          <p:nvSpPr>
            <p:cNvPr id="1690" name="Google Shape;1690;p5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2" name="Google Shape;1692;p53"/>
          <p:cNvSpPr txBox="1"/>
          <p:nvPr>
            <p:ph type="title"/>
          </p:nvPr>
        </p:nvSpPr>
        <p:spPr>
          <a:xfrm>
            <a:off x="2283975" y="294975"/>
            <a:ext cx="41934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Plot with a greater scale:</a:t>
            </a:r>
            <a:endParaRPr sz="2300"/>
          </a:p>
        </p:txBody>
      </p:sp>
      <p:pic>
        <p:nvPicPr>
          <p:cNvPr id="1693" name="Google Shape;1693;p53"/>
          <p:cNvPicPr preferRelativeResize="0"/>
          <p:nvPr/>
        </p:nvPicPr>
        <p:blipFill rotWithShape="1">
          <a:blip r:embed="rId3">
            <a:alphaModFix/>
          </a:blip>
          <a:srcRect b="0" l="0" r="47739" t="0"/>
          <a:stretch/>
        </p:blipFill>
        <p:spPr>
          <a:xfrm>
            <a:off x="652450" y="862163"/>
            <a:ext cx="7985249" cy="15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53"/>
          <p:cNvSpPr txBox="1"/>
          <p:nvPr/>
        </p:nvSpPr>
        <p:spPr>
          <a:xfrm>
            <a:off x="3727200" y="3056875"/>
            <a:ext cx="81300" cy="141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5" name="Google Shape;1695;p53"/>
          <p:cNvSpPr txBox="1"/>
          <p:nvPr/>
        </p:nvSpPr>
        <p:spPr>
          <a:xfrm>
            <a:off x="4042300" y="29958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6" name="Google Shape;1696;p53"/>
          <p:cNvSpPr txBox="1"/>
          <p:nvPr/>
        </p:nvSpPr>
        <p:spPr>
          <a:xfrm>
            <a:off x="817975" y="3292913"/>
            <a:ext cx="7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7" name="Google Shape;1697;p53"/>
          <p:cNvSpPr txBox="1"/>
          <p:nvPr/>
        </p:nvSpPr>
        <p:spPr>
          <a:xfrm>
            <a:off x="3957175" y="3081575"/>
            <a:ext cx="81300" cy="13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98" name="Google Shape;1698;p53"/>
          <p:cNvGrpSpPr/>
          <p:nvPr/>
        </p:nvGrpSpPr>
        <p:grpSpPr>
          <a:xfrm>
            <a:off x="2335909" y="2646828"/>
            <a:ext cx="4339577" cy="451215"/>
            <a:chOff x="2584650" y="2110950"/>
            <a:chExt cx="3974700" cy="921600"/>
          </a:xfrm>
        </p:grpSpPr>
        <p:sp>
          <p:nvSpPr>
            <p:cNvPr id="1699" name="Google Shape;1699;p5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3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53"/>
          <p:cNvSpPr txBox="1"/>
          <p:nvPr>
            <p:ph type="title"/>
          </p:nvPr>
        </p:nvSpPr>
        <p:spPr>
          <a:xfrm>
            <a:off x="2408950" y="2614175"/>
            <a:ext cx="41934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Plot with a smaller scale:</a:t>
            </a:r>
            <a:endParaRPr sz="2300"/>
          </a:p>
        </p:txBody>
      </p:sp>
      <p:pic>
        <p:nvPicPr>
          <p:cNvPr id="1702" name="Google Shape;17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0" y="3142475"/>
            <a:ext cx="7897699" cy="1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54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708" name="Google Shape;1708;p54"/>
          <p:cNvSpPr txBox="1"/>
          <p:nvPr>
            <p:ph idx="1" type="subTitle"/>
          </p:nvPr>
        </p:nvSpPr>
        <p:spPr>
          <a:xfrm>
            <a:off x="1662150" y="2754675"/>
            <a:ext cx="6168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2100"/>
              <a:t>Using Discrete Wavelet Transform (DWT)</a:t>
            </a:r>
            <a:endParaRPr sz="2100"/>
          </a:p>
        </p:txBody>
      </p:sp>
      <p:cxnSp>
        <p:nvCxnSpPr>
          <p:cNvPr id="1709" name="Google Shape;1709;p54"/>
          <p:cNvCxnSpPr/>
          <p:nvPr/>
        </p:nvCxnSpPr>
        <p:spPr>
          <a:xfrm>
            <a:off x="1909400" y="2640275"/>
            <a:ext cx="4558800" cy="9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54"/>
          <p:cNvSpPr txBox="1"/>
          <p:nvPr>
            <p:ph type="ctrTitle"/>
          </p:nvPr>
        </p:nvSpPr>
        <p:spPr>
          <a:xfrm>
            <a:off x="1799775" y="1626175"/>
            <a:ext cx="59841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The road ahead</a:t>
            </a:r>
            <a:endParaRPr sz="4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55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716" name="Google Shape;1716;p55"/>
          <p:cNvGrpSpPr/>
          <p:nvPr/>
        </p:nvGrpSpPr>
        <p:grpSpPr>
          <a:xfrm>
            <a:off x="6541146" y="2203803"/>
            <a:ext cx="1451668" cy="1451668"/>
            <a:chOff x="8593925" y="1928850"/>
            <a:chExt cx="1285800" cy="1285800"/>
          </a:xfrm>
        </p:grpSpPr>
        <p:sp>
          <p:nvSpPr>
            <p:cNvPr id="1717" name="Google Shape;1717;p55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55"/>
          <p:cNvGrpSpPr/>
          <p:nvPr/>
        </p:nvGrpSpPr>
        <p:grpSpPr>
          <a:xfrm>
            <a:off x="2612818" y="1140366"/>
            <a:ext cx="3754502" cy="851282"/>
            <a:chOff x="2584650" y="2110950"/>
            <a:chExt cx="3974700" cy="921600"/>
          </a:xfrm>
        </p:grpSpPr>
        <p:sp>
          <p:nvSpPr>
            <p:cNvPr id="1720" name="Google Shape;1720;p5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2" name="Google Shape;1722;p55"/>
          <p:cNvSpPr txBox="1"/>
          <p:nvPr>
            <p:ph idx="1" type="body"/>
          </p:nvPr>
        </p:nvSpPr>
        <p:spPr>
          <a:xfrm>
            <a:off x="1622250" y="2203800"/>
            <a:ext cx="45900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Automatically picks the scale of the haar wavelet suitable for segmentation - starts from scale of 1 and goes till the desired scale.</a:t>
            </a:r>
            <a:endParaRPr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No manual </a:t>
            </a:r>
            <a:r>
              <a:rPr lang="en">
                <a:solidFill>
                  <a:srgbClr val="000000"/>
                </a:solidFill>
              </a:rPr>
              <a:t>intervention</a:t>
            </a:r>
            <a:r>
              <a:rPr lang="en">
                <a:solidFill>
                  <a:srgbClr val="000000"/>
                </a:solidFill>
              </a:rPr>
              <a:t> - automatic segmentation.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723" name="Google Shape;1723;p55"/>
          <p:cNvGrpSpPr/>
          <p:nvPr/>
        </p:nvGrpSpPr>
        <p:grpSpPr>
          <a:xfrm>
            <a:off x="6839880" y="2657114"/>
            <a:ext cx="854200" cy="656502"/>
            <a:chOff x="5697175" y="1549544"/>
            <a:chExt cx="219250" cy="168511"/>
          </a:xfrm>
        </p:grpSpPr>
        <p:sp>
          <p:nvSpPr>
            <p:cNvPr id="1724" name="Google Shape;1724;p55"/>
            <p:cNvSpPr/>
            <p:nvPr/>
          </p:nvSpPr>
          <p:spPr>
            <a:xfrm>
              <a:off x="5697175" y="1642378"/>
              <a:ext cx="35345" cy="5985"/>
            </a:xfrm>
            <a:custGeom>
              <a:rect b="b" l="l" r="r" t="t"/>
              <a:pathLst>
                <a:path extrusionOk="0" h="180" w="1063">
                  <a:moveTo>
                    <a:pt x="161" y="1"/>
                  </a:moveTo>
                  <a:cubicBezTo>
                    <a:pt x="72" y="1"/>
                    <a:pt x="1" y="45"/>
                    <a:pt x="1" y="90"/>
                  </a:cubicBezTo>
                  <a:cubicBezTo>
                    <a:pt x="1" y="144"/>
                    <a:pt x="72" y="179"/>
                    <a:pt x="161" y="179"/>
                  </a:cubicBezTo>
                  <a:lnTo>
                    <a:pt x="1062" y="179"/>
                  </a:lnTo>
                  <a:cubicBezTo>
                    <a:pt x="1018" y="126"/>
                    <a:pt x="973" y="63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5884339" y="1642378"/>
              <a:ext cx="31787" cy="5985"/>
            </a:xfrm>
            <a:custGeom>
              <a:rect b="b" l="l" r="r" t="t"/>
              <a:pathLst>
                <a:path extrusionOk="0" h="180" w="956">
                  <a:moveTo>
                    <a:pt x="135" y="1"/>
                  </a:moveTo>
                  <a:cubicBezTo>
                    <a:pt x="90" y="63"/>
                    <a:pt x="46" y="126"/>
                    <a:pt x="1" y="179"/>
                  </a:cubicBezTo>
                  <a:lnTo>
                    <a:pt x="795" y="179"/>
                  </a:lnTo>
                  <a:cubicBezTo>
                    <a:pt x="884" y="179"/>
                    <a:pt x="956" y="144"/>
                    <a:pt x="956" y="90"/>
                  </a:cubicBezTo>
                  <a:cubicBezTo>
                    <a:pt x="956" y="45"/>
                    <a:pt x="884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5700434" y="1549544"/>
              <a:ext cx="215992" cy="104737"/>
            </a:xfrm>
            <a:custGeom>
              <a:rect b="b" l="l" r="r" t="t"/>
              <a:pathLst>
                <a:path extrusionOk="0" h="3150" w="6496">
                  <a:moveTo>
                    <a:pt x="1565" y="0"/>
                  </a:moveTo>
                  <a:cubicBezTo>
                    <a:pt x="1174" y="0"/>
                    <a:pt x="764" y="191"/>
                    <a:pt x="393" y="741"/>
                  </a:cubicBezTo>
                  <a:cubicBezTo>
                    <a:pt x="1" y="1330"/>
                    <a:pt x="295" y="2088"/>
                    <a:pt x="831" y="2793"/>
                  </a:cubicBezTo>
                  <a:lnTo>
                    <a:pt x="1553" y="2793"/>
                  </a:lnTo>
                  <a:lnTo>
                    <a:pt x="2053" y="2400"/>
                  </a:lnTo>
                  <a:lnTo>
                    <a:pt x="2570" y="3150"/>
                  </a:lnTo>
                  <a:lnTo>
                    <a:pt x="3230" y="1624"/>
                  </a:lnTo>
                  <a:lnTo>
                    <a:pt x="3899" y="2900"/>
                  </a:lnTo>
                  <a:lnTo>
                    <a:pt x="4319" y="2570"/>
                  </a:lnTo>
                  <a:lnTo>
                    <a:pt x="4863" y="2793"/>
                  </a:lnTo>
                  <a:lnTo>
                    <a:pt x="5666" y="2793"/>
                  </a:lnTo>
                  <a:cubicBezTo>
                    <a:pt x="6201" y="2088"/>
                    <a:pt x="6495" y="1330"/>
                    <a:pt x="6103" y="741"/>
                  </a:cubicBezTo>
                  <a:cubicBezTo>
                    <a:pt x="5733" y="191"/>
                    <a:pt x="5323" y="0"/>
                    <a:pt x="4931" y="0"/>
                  </a:cubicBezTo>
                  <a:cubicBezTo>
                    <a:pt x="4041" y="0"/>
                    <a:pt x="3248" y="991"/>
                    <a:pt x="3248" y="991"/>
                  </a:cubicBezTo>
                  <a:cubicBezTo>
                    <a:pt x="3248" y="991"/>
                    <a:pt x="2456" y="0"/>
                    <a:pt x="1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5732487" y="1626385"/>
              <a:ext cx="151886" cy="91670"/>
            </a:xfrm>
            <a:custGeom>
              <a:rect b="b" l="l" r="r" t="t"/>
              <a:pathLst>
                <a:path extrusionOk="0" h="2757" w="4568">
                  <a:moveTo>
                    <a:pt x="2302" y="0"/>
                  </a:moveTo>
                  <a:lnTo>
                    <a:pt x="1686" y="1419"/>
                  </a:lnTo>
                  <a:lnTo>
                    <a:pt x="1000" y="437"/>
                  </a:lnTo>
                  <a:lnTo>
                    <a:pt x="777" y="660"/>
                  </a:lnTo>
                  <a:lnTo>
                    <a:pt x="0" y="660"/>
                  </a:lnTo>
                  <a:cubicBezTo>
                    <a:pt x="901" y="1784"/>
                    <a:pt x="2284" y="2757"/>
                    <a:pt x="2284" y="2757"/>
                  </a:cubicBezTo>
                  <a:cubicBezTo>
                    <a:pt x="2284" y="2757"/>
                    <a:pt x="3667" y="1784"/>
                    <a:pt x="4568" y="660"/>
                  </a:cubicBezTo>
                  <a:lnTo>
                    <a:pt x="3756" y="660"/>
                  </a:lnTo>
                  <a:lnTo>
                    <a:pt x="3435" y="482"/>
                  </a:lnTo>
                  <a:lnTo>
                    <a:pt x="2811" y="981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55"/>
          <p:cNvSpPr txBox="1"/>
          <p:nvPr>
            <p:ph type="title"/>
          </p:nvPr>
        </p:nvSpPr>
        <p:spPr>
          <a:xfrm>
            <a:off x="2393600" y="1140200"/>
            <a:ext cx="40563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Using DWT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450" y="608025"/>
            <a:ext cx="8558950" cy="392745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734" name="Google Shape;1734;p56"/>
          <p:cNvGrpSpPr/>
          <p:nvPr/>
        </p:nvGrpSpPr>
        <p:grpSpPr>
          <a:xfrm>
            <a:off x="1850027" y="1529203"/>
            <a:ext cx="6241074" cy="1566812"/>
            <a:chOff x="2584650" y="2110950"/>
            <a:chExt cx="3974700" cy="921600"/>
          </a:xfrm>
        </p:grpSpPr>
        <p:sp>
          <p:nvSpPr>
            <p:cNvPr id="1735" name="Google Shape;1735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7" name="Google Shape;1737;p56"/>
          <p:cNvSpPr txBox="1"/>
          <p:nvPr>
            <p:ph idx="1" type="subTitle"/>
          </p:nvPr>
        </p:nvSpPr>
        <p:spPr>
          <a:xfrm>
            <a:off x="4524825" y="3096031"/>
            <a:ext cx="37899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We are up for the questions</a:t>
            </a:r>
            <a:endParaRPr sz="1800"/>
          </a:p>
        </p:txBody>
      </p:sp>
      <p:sp>
        <p:nvSpPr>
          <p:cNvPr id="1738" name="Google Shape;1738;p56"/>
          <p:cNvSpPr txBox="1"/>
          <p:nvPr>
            <p:ph type="title"/>
          </p:nvPr>
        </p:nvSpPr>
        <p:spPr>
          <a:xfrm>
            <a:off x="1936362" y="1672863"/>
            <a:ext cx="60684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/>
              <a:t>Thank you!</a:t>
            </a:r>
            <a:endParaRPr sz="9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57"/>
          <p:cNvGrpSpPr/>
          <p:nvPr/>
        </p:nvGrpSpPr>
        <p:grpSpPr>
          <a:xfrm>
            <a:off x="2584650" y="1571925"/>
            <a:ext cx="3974700" cy="921600"/>
            <a:chOff x="2584650" y="2110950"/>
            <a:chExt cx="3974700" cy="921600"/>
          </a:xfrm>
        </p:grpSpPr>
        <p:sp>
          <p:nvSpPr>
            <p:cNvPr id="1744" name="Google Shape;1744;p5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57"/>
          <p:cNvSpPr txBox="1"/>
          <p:nvPr>
            <p:ph idx="1" type="subTitle"/>
          </p:nvPr>
        </p:nvSpPr>
        <p:spPr>
          <a:xfrm>
            <a:off x="2314575" y="2649400"/>
            <a:ext cx="4557600" cy="24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https://slidesgo.com/search?q=heart+disease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https://archive.physionet.org/physiobank/database/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A. B. Ramli, and P. A. Ahmad, “Correlation analysis for abnormal ECG signal features extraction,” 4th National Conference on Telecommunication Technology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Aspuru J, Ochoa-Brust A, Félix RA, Mata-López W, Mena LJ, Ostos R, Martínez-Peláez R. Segmentation of the ECG Signal by Means of a Linear Regression Algorithm. Sensors (Basel).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47" name="Google Shape;1747;p57"/>
          <p:cNvSpPr txBox="1"/>
          <p:nvPr>
            <p:ph type="title"/>
          </p:nvPr>
        </p:nvSpPr>
        <p:spPr>
          <a:xfrm>
            <a:off x="2517299" y="1664775"/>
            <a:ext cx="41094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484" name="Google Shape;1484;p34"/>
          <p:cNvGrpSpPr/>
          <p:nvPr/>
        </p:nvGrpSpPr>
        <p:grpSpPr>
          <a:xfrm>
            <a:off x="1762559" y="1950095"/>
            <a:ext cx="4068503" cy="1176515"/>
            <a:chOff x="2584650" y="2110950"/>
            <a:chExt cx="3974700" cy="921600"/>
          </a:xfrm>
        </p:grpSpPr>
        <p:sp>
          <p:nvSpPr>
            <p:cNvPr id="1485" name="Google Shape;1485;p34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34"/>
          <p:cNvSpPr txBox="1"/>
          <p:nvPr>
            <p:ph type="title"/>
          </p:nvPr>
        </p:nvSpPr>
        <p:spPr>
          <a:xfrm>
            <a:off x="1891875" y="2117450"/>
            <a:ext cx="52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ECG Signals</a:t>
            </a:r>
            <a:endParaRPr/>
          </a:p>
        </p:txBody>
      </p:sp>
      <p:grpSp>
        <p:nvGrpSpPr>
          <p:cNvPr id="1488" name="Google Shape;1488;p34"/>
          <p:cNvGrpSpPr/>
          <p:nvPr/>
        </p:nvGrpSpPr>
        <p:grpSpPr>
          <a:xfrm>
            <a:off x="6186172" y="1880225"/>
            <a:ext cx="1380692" cy="1380692"/>
            <a:chOff x="8593925" y="1928850"/>
            <a:chExt cx="1285800" cy="1285800"/>
          </a:xfrm>
        </p:grpSpPr>
        <p:sp>
          <p:nvSpPr>
            <p:cNvPr id="1489" name="Google Shape;1489;p34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34"/>
          <p:cNvSpPr txBox="1"/>
          <p:nvPr>
            <p:ph idx="2" type="title"/>
          </p:nvPr>
        </p:nvSpPr>
        <p:spPr>
          <a:xfrm>
            <a:off x="6186175" y="2032850"/>
            <a:ext cx="1276800" cy="10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5"/>
          <p:cNvSpPr txBox="1"/>
          <p:nvPr/>
        </p:nvSpPr>
        <p:spPr>
          <a:xfrm>
            <a:off x="221225" y="3086075"/>
            <a:ext cx="32742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DM Sans"/>
                <a:ea typeface="DM Sans"/>
                <a:cs typeface="DM Sans"/>
                <a:sym typeface="DM Sans"/>
              </a:rPr>
              <a:t>An ECG records the electrical activity of the beat , where each heart beat is displayed as a series of </a:t>
            </a:r>
            <a:r>
              <a:rPr lang="en" sz="1550">
                <a:latin typeface="DM Sans"/>
                <a:ea typeface="DM Sans"/>
                <a:cs typeface="DM Sans"/>
                <a:sym typeface="DM Sans"/>
              </a:rPr>
              <a:t>electrical</a:t>
            </a:r>
            <a:r>
              <a:rPr lang="en" sz="1550">
                <a:latin typeface="DM Sans"/>
                <a:ea typeface="DM Sans"/>
                <a:cs typeface="DM Sans"/>
                <a:sym typeface="DM Sans"/>
              </a:rPr>
              <a:t> waves characterized by peaks and valleys.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7" name="Google Shape;1497;p35"/>
          <p:cNvSpPr txBox="1"/>
          <p:nvPr/>
        </p:nvSpPr>
        <p:spPr>
          <a:xfrm>
            <a:off x="44250" y="4955450"/>
            <a:ext cx="5696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8" name="Google Shape;1498;p35"/>
          <p:cNvSpPr txBox="1"/>
          <p:nvPr/>
        </p:nvSpPr>
        <p:spPr>
          <a:xfrm>
            <a:off x="6481925" y="4336025"/>
            <a:ext cx="45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9" name="Google Shape;1499;p35"/>
          <p:cNvSpPr txBox="1"/>
          <p:nvPr/>
        </p:nvSpPr>
        <p:spPr>
          <a:xfrm>
            <a:off x="6437675" y="4336025"/>
            <a:ext cx="2499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0" name="Google Shape;1500;p35"/>
          <p:cNvSpPr txBox="1"/>
          <p:nvPr/>
        </p:nvSpPr>
        <p:spPr>
          <a:xfrm>
            <a:off x="4498200" y="4736225"/>
            <a:ext cx="464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https://www.mayoclinic.org/tests-procedures/ekg/about/pac-20384983#dialogId65003744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36"/>
          <p:cNvSpPr txBox="1"/>
          <p:nvPr/>
        </p:nvSpPr>
        <p:spPr>
          <a:xfrm>
            <a:off x="6481925" y="4336025"/>
            <a:ext cx="45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6" name="Google Shape;1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562" y="644525"/>
            <a:ext cx="5720873" cy="38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72525" y="644525"/>
            <a:ext cx="6075776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36"/>
          <p:cNvSpPr txBox="1"/>
          <p:nvPr/>
        </p:nvSpPr>
        <p:spPr>
          <a:xfrm>
            <a:off x="5323200" y="4649375"/>
            <a:ext cx="37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https://www.knime.com/blog/how-to-classify-ecg-signals-deep-learning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475" y="495263"/>
            <a:ext cx="5527926" cy="41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37"/>
          <p:cNvSpPr txBox="1"/>
          <p:nvPr/>
        </p:nvSpPr>
        <p:spPr>
          <a:xfrm>
            <a:off x="4795350" y="4704375"/>
            <a:ext cx="427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https://www.researchgate.net/figure/a-The-typical-ECG-beat_fig2_339884307</a:t>
            </a:r>
            <a:endParaRPr sz="900">
              <a:solidFill>
                <a:srgbClr val="11111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318" y="473913"/>
            <a:ext cx="6290463" cy="41956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grpSp>
        <p:nvGrpSpPr>
          <p:cNvPr id="1520" name="Google Shape;1520;p38"/>
          <p:cNvGrpSpPr/>
          <p:nvPr/>
        </p:nvGrpSpPr>
        <p:grpSpPr>
          <a:xfrm>
            <a:off x="2302168" y="1212917"/>
            <a:ext cx="4750164" cy="1740718"/>
            <a:chOff x="2584650" y="2110950"/>
            <a:chExt cx="3974700" cy="921600"/>
          </a:xfrm>
        </p:grpSpPr>
        <p:sp>
          <p:nvSpPr>
            <p:cNvPr id="1521" name="Google Shape;1521;p38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38"/>
          <p:cNvSpPr txBox="1"/>
          <p:nvPr>
            <p:ph idx="1" type="subTitle"/>
          </p:nvPr>
        </p:nvSpPr>
        <p:spPr>
          <a:xfrm>
            <a:off x="2347550" y="3088350"/>
            <a:ext cx="47502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Let’s </a:t>
            </a:r>
            <a:r>
              <a:rPr lang="en" sz="1850"/>
              <a:t>review</a:t>
            </a:r>
            <a:r>
              <a:rPr lang="en" sz="1850"/>
              <a:t> a few of them..</a:t>
            </a:r>
            <a:endParaRPr sz="1850"/>
          </a:p>
        </p:txBody>
      </p:sp>
      <p:sp>
        <p:nvSpPr>
          <p:cNvPr id="1524" name="Google Shape;1524;p38"/>
          <p:cNvSpPr txBox="1"/>
          <p:nvPr>
            <p:ph type="title"/>
          </p:nvPr>
        </p:nvSpPr>
        <p:spPr>
          <a:xfrm>
            <a:off x="2436525" y="1516100"/>
            <a:ext cx="4615800" cy="11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Different techniques have been used </a:t>
            </a:r>
            <a:r>
              <a:rPr lang="en" sz="2900"/>
              <a:t>to segment ECG signals.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39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157225" y="426800"/>
            <a:ext cx="8916900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530" name="Google Shape;1530;p39"/>
          <p:cNvSpPr txBox="1"/>
          <p:nvPr>
            <p:ph idx="1" type="subTitle"/>
          </p:nvPr>
        </p:nvSpPr>
        <p:spPr>
          <a:xfrm>
            <a:off x="4031700" y="2900225"/>
            <a:ext cx="43110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B. Ramli, and P. A. Ahmad, “Correlation analysis for abnormal ECG signal features extraction,” 4th National Conference on Telecommunication Technology, 2003.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1531" name="Google Shape;1531;p39"/>
          <p:cNvCxnSpPr/>
          <p:nvPr/>
        </p:nvCxnSpPr>
        <p:spPr>
          <a:xfrm>
            <a:off x="4123225" y="2749875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39"/>
          <p:cNvSpPr txBox="1"/>
          <p:nvPr>
            <p:ph type="ctrTitle"/>
          </p:nvPr>
        </p:nvSpPr>
        <p:spPr>
          <a:xfrm>
            <a:off x="4031700" y="1401675"/>
            <a:ext cx="4311000" cy="13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Correlation Analysis</a:t>
            </a:r>
            <a:endParaRPr sz="450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1256014" y="1523135"/>
            <a:ext cx="1899641" cy="1733516"/>
            <a:chOff x="8593925" y="1928850"/>
            <a:chExt cx="1285800" cy="1285800"/>
          </a:xfrm>
        </p:grpSpPr>
        <p:sp>
          <p:nvSpPr>
            <p:cNvPr id="1534" name="Google Shape;1534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39"/>
          <p:cNvSpPr txBox="1"/>
          <p:nvPr/>
        </p:nvSpPr>
        <p:spPr>
          <a:xfrm>
            <a:off x="1382637" y="1738577"/>
            <a:ext cx="1646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sz="72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40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699125" y="579275"/>
            <a:ext cx="7860050" cy="39150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1542" name="Google Shape;1542;p40"/>
          <p:cNvSpPr txBox="1"/>
          <p:nvPr/>
        </p:nvSpPr>
        <p:spPr>
          <a:xfrm>
            <a:off x="1667900" y="1617950"/>
            <a:ext cx="57726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The assessment of the similarity between two ECG samples x (n) and y (n) is carried out by calculation of cross-correlation.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The normal ECG signal is set as a reference signal and the others are grouped as a signal under test. Both the ECG signals will produce a different magnitude and shape, by using the correlation function.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diology Center by Slidesgo">
  <a:themeElements>
    <a:clrScheme name="Simple Light">
      <a:dk1>
        <a:srgbClr val="191919"/>
      </a:dk1>
      <a:lt1>
        <a:srgbClr val="FFFFFF"/>
      </a:lt1>
      <a:dk2>
        <a:srgbClr val="DDEDF1"/>
      </a:dk2>
      <a:lt2>
        <a:srgbClr val="BCDBE3"/>
      </a:lt2>
      <a:accent1>
        <a:srgbClr val="A5C4D6"/>
      </a:accent1>
      <a:accent2>
        <a:srgbClr val="47C7FF"/>
      </a:accent2>
      <a:accent3>
        <a:srgbClr val="00A6DE"/>
      </a:accent3>
      <a:accent4>
        <a:srgbClr val="055D99"/>
      </a:accent4>
      <a:accent5>
        <a:srgbClr val="DDEDF1"/>
      </a:accent5>
      <a:accent6>
        <a:srgbClr val="BCDBE3"/>
      </a:accent6>
      <a:hlink>
        <a:srgbClr val="00A6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